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7" r:id="rId6"/>
    <p:sldId id="266" r:id="rId7"/>
    <p:sldId id="257" r:id="rId8"/>
    <p:sldId id="258" r:id="rId9"/>
    <p:sldId id="259" r:id="rId10"/>
    <p:sldId id="260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Sintesi%20Belland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Sintesi%20Belland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dati%20distrettii_16092012_Sintesi%20stato%20distrett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dati%20distrettii_16092012_Sintesi%20stato%20distrett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dati%20distrettii_16092012_Sintesi%20stato%20distrett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Grafico%20a%20Bolle%204%20ottobre%202012%20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co&amp;ripres\ricerche%202012\artimino%202012\Grafico%20a%20Bolle%204%20ottobre%202012%20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en-US" sz="1000" b="0">
                <a:latin typeface="Arial" pitchFamily="34" charset="0"/>
                <a:cs typeface="Arial" pitchFamily="34" charset="0"/>
              </a:rPr>
              <a:t>variazione add. manif.  2001-2009</a:t>
            </a:r>
          </a:p>
        </c:rich>
      </c:tx>
      <c:layout>
        <c:manualLayout>
          <c:xMode val="edge"/>
          <c:yMode val="edge"/>
          <c:x val="0.10668044619422568"/>
          <c:y val="3.7037037037037056E-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Foglio2!$B$1</c:f>
              <c:strCache>
                <c:ptCount val="1"/>
                <c:pt idx="0">
                  <c:v>variazione add. compl.  2001-2009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Foglio2!$A$2:$A$66</c:f>
              <c:numCache>
                <c:formatCode>General</c:formatCode>
                <c:ptCount val="65"/>
                <c:pt idx="0">
                  <c:v>-0.22796827463244218</c:v>
                </c:pt>
                <c:pt idx="1">
                  <c:v>-0.40597062655454436</c:v>
                </c:pt>
                <c:pt idx="2">
                  <c:v>-0.13902798188970544</c:v>
                </c:pt>
                <c:pt idx="3">
                  <c:v>-0.19776947754353791</c:v>
                </c:pt>
                <c:pt idx="4">
                  <c:v>-0.19776947754353791</c:v>
                </c:pt>
                <c:pt idx="5">
                  <c:v>-0.26867311115600578</c:v>
                </c:pt>
                <c:pt idx="6">
                  <c:v>-0.22735154695898632</c:v>
                </c:pt>
                <c:pt idx="7">
                  <c:v>-0.12704180721660013</c:v>
                </c:pt>
                <c:pt idx="8">
                  <c:v>-0.12992912434560822</c:v>
                </c:pt>
                <c:pt idx="9">
                  <c:v>-0.2022377543045856</c:v>
                </c:pt>
                <c:pt idx="10">
                  <c:v>-0.12238936275870115</c:v>
                </c:pt>
                <c:pt idx="11">
                  <c:v>-0.1902849455888849</c:v>
                </c:pt>
                <c:pt idx="12">
                  <c:v>-0.1530996782599536</c:v>
                </c:pt>
                <c:pt idx="13">
                  <c:v>-0.13268643261381272</c:v>
                </c:pt>
                <c:pt idx="14">
                  <c:v>-0.12992912434560822</c:v>
                </c:pt>
                <c:pt idx="15">
                  <c:v>-0.2022377543045856</c:v>
                </c:pt>
                <c:pt idx="16">
                  <c:v>-0.12741947247562799</c:v>
                </c:pt>
                <c:pt idx="17">
                  <c:v>-0.24919234737361498</c:v>
                </c:pt>
                <c:pt idx="18">
                  <c:v>-0.15244703196836565</c:v>
                </c:pt>
                <c:pt idx="19">
                  <c:v>-0.19206249881126883</c:v>
                </c:pt>
                <c:pt idx="20">
                  <c:v>-0.19206249881126883</c:v>
                </c:pt>
                <c:pt idx="21">
                  <c:v>-0.13608000658603436</c:v>
                </c:pt>
                <c:pt idx="22">
                  <c:v>-0.17897757831561317</c:v>
                </c:pt>
                <c:pt idx="23">
                  <c:v>-0.15674984905039213</c:v>
                </c:pt>
                <c:pt idx="24">
                  <c:v>-0.17897757831561317</c:v>
                </c:pt>
                <c:pt idx="25">
                  <c:v>-0.13427373417721541</c:v>
                </c:pt>
                <c:pt idx="26">
                  <c:v>-0.17897757831561317</c:v>
                </c:pt>
                <c:pt idx="27">
                  <c:v>-0.15268442936975785</c:v>
                </c:pt>
                <c:pt idx="28">
                  <c:v>-0.17257728818721876</c:v>
                </c:pt>
                <c:pt idx="29">
                  <c:v>-0.17331830477908106</c:v>
                </c:pt>
                <c:pt idx="30">
                  <c:v>-0.14032474500846678</c:v>
                </c:pt>
                <c:pt idx="31">
                  <c:v>-8.6622117400419349E-2</c:v>
                </c:pt>
                <c:pt idx="32">
                  <c:v>-0.17331830477908106</c:v>
                </c:pt>
                <c:pt idx="33">
                  <c:v>-0.14032474500846678</c:v>
                </c:pt>
                <c:pt idx="34">
                  <c:v>-0.19000240573878047</c:v>
                </c:pt>
                <c:pt idx="35">
                  <c:v>-0.23554303278688649</c:v>
                </c:pt>
                <c:pt idx="36">
                  <c:v>-0.18201445402648075</c:v>
                </c:pt>
                <c:pt idx="37">
                  <c:v>-0.19000240573878047</c:v>
                </c:pt>
                <c:pt idx="38">
                  <c:v>-0.20661150948944743</c:v>
                </c:pt>
                <c:pt idx="39">
                  <c:v>-0.21225900052757163</c:v>
                </c:pt>
                <c:pt idx="40">
                  <c:v>-0.20226798437488241</c:v>
                </c:pt>
                <c:pt idx="41">
                  <c:v>-0.26282832278481344</c:v>
                </c:pt>
                <c:pt idx="42">
                  <c:v>-0.19000240573878047</c:v>
                </c:pt>
                <c:pt idx="43">
                  <c:v>-0.16999706075199686</c:v>
                </c:pt>
                <c:pt idx="44">
                  <c:v>-0.15085466842469716</c:v>
                </c:pt>
                <c:pt idx="45">
                  <c:v>-0.19044992884574174</c:v>
                </c:pt>
                <c:pt idx="46">
                  <c:v>-0.12859593469651648</c:v>
                </c:pt>
                <c:pt idx="47">
                  <c:v>-0.12859593469651648</c:v>
                </c:pt>
                <c:pt idx="48">
                  <c:v>-0.15085466842469716</c:v>
                </c:pt>
                <c:pt idx="49">
                  <c:v>-0.21471957820854512</c:v>
                </c:pt>
                <c:pt idx="50">
                  <c:v>-0.13684575618940747</c:v>
                </c:pt>
                <c:pt idx="51">
                  <c:v>-0.19799123333420432</c:v>
                </c:pt>
                <c:pt idx="52">
                  <c:v>-0.17995590067387743</c:v>
                </c:pt>
                <c:pt idx="53">
                  <c:v>-0.1445160306760277</c:v>
                </c:pt>
                <c:pt idx="54">
                  <c:v>-0.13896847581334074</c:v>
                </c:pt>
                <c:pt idx="55">
                  <c:v>-0.22881234131802641</c:v>
                </c:pt>
                <c:pt idx="56">
                  <c:v>-0.30784227402280512</c:v>
                </c:pt>
                <c:pt idx="57">
                  <c:v>-0.25272223334308536</c:v>
                </c:pt>
                <c:pt idx="58">
                  <c:v>-0.40466464566146532</c:v>
                </c:pt>
                <c:pt idx="59">
                  <c:v>-0.19181418175664244</c:v>
                </c:pt>
                <c:pt idx="60">
                  <c:v>-0.10155308005653051</c:v>
                </c:pt>
                <c:pt idx="61">
                  <c:v>-0.11267108430863119</c:v>
                </c:pt>
                <c:pt idx="62">
                  <c:v>-0.14083943065051391</c:v>
                </c:pt>
                <c:pt idx="63">
                  <c:v>-0.13828712738039273</c:v>
                </c:pt>
                <c:pt idx="64">
                  <c:v>-3.3949948102871802E-2</c:v>
                </c:pt>
              </c:numCache>
            </c:numRef>
          </c:xVal>
          <c:yVal>
            <c:numRef>
              <c:f>Foglio2!$B$2:$B$66</c:f>
              <c:numCache>
                <c:formatCode>General</c:formatCode>
                <c:ptCount val="65"/>
                <c:pt idx="0">
                  <c:v>1.6699377029663263E-2</c:v>
                </c:pt>
                <c:pt idx="1">
                  <c:v>-0.11883416627511351</c:v>
                </c:pt>
                <c:pt idx="2">
                  <c:v>7.1628138684446979E-2</c:v>
                </c:pt>
                <c:pt idx="3">
                  <c:v>5.0788911007889643E-3</c:v>
                </c:pt>
                <c:pt idx="4">
                  <c:v>5.0788911007889643E-3</c:v>
                </c:pt>
                <c:pt idx="5">
                  <c:v>2.9294966079926616E-2</c:v>
                </c:pt>
                <c:pt idx="6">
                  <c:v>5.1476739587291404E-2</c:v>
                </c:pt>
                <c:pt idx="7">
                  <c:v>0.10385980633956315</c:v>
                </c:pt>
                <c:pt idx="8">
                  <c:v>0.10767820604700973</c:v>
                </c:pt>
                <c:pt idx="9">
                  <c:v>5.466114470125337E-2</c:v>
                </c:pt>
                <c:pt idx="10">
                  <c:v>9.7203570759919283E-2</c:v>
                </c:pt>
                <c:pt idx="11">
                  <c:v>5.420116213841937E-2</c:v>
                </c:pt>
                <c:pt idx="12">
                  <c:v>8.0361924584337496E-2</c:v>
                </c:pt>
                <c:pt idx="13">
                  <c:v>0.10345059993767594</c:v>
                </c:pt>
                <c:pt idx="14">
                  <c:v>0.10767820604700973</c:v>
                </c:pt>
                <c:pt idx="15">
                  <c:v>5.466114470125337E-2</c:v>
                </c:pt>
                <c:pt idx="16">
                  <c:v>0.11143919079710785</c:v>
                </c:pt>
                <c:pt idx="17">
                  <c:v>4.5115637598132932E-2</c:v>
                </c:pt>
                <c:pt idx="18">
                  <c:v>9.7206143634362738E-2</c:v>
                </c:pt>
                <c:pt idx="19">
                  <c:v>0.10678932667412865</c:v>
                </c:pt>
                <c:pt idx="20">
                  <c:v>0.10678932667412865</c:v>
                </c:pt>
                <c:pt idx="21">
                  <c:v>7.2008811353627133E-2</c:v>
                </c:pt>
                <c:pt idx="22">
                  <c:v>7.7238930608306911E-3</c:v>
                </c:pt>
                <c:pt idx="23">
                  <c:v>4.2843649889482874E-2</c:v>
                </c:pt>
                <c:pt idx="24">
                  <c:v>7.7238930608306911E-3</c:v>
                </c:pt>
                <c:pt idx="25">
                  <c:v>7.5189115606665385E-2</c:v>
                </c:pt>
                <c:pt idx="26">
                  <c:v>7.7238930608306911E-3</c:v>
                </c:pt>
                <c:pt idx="27">
                  <c:v>4.0326097747001091E-2</c:v>
                </c:pt>
                <c:pt idx="28">
                  <c:v>6.0734563752401813E-2</c:v>
                </c:pt>
                <c:pt idx="29">
                  <c:v>2.6710429639085227E-2</c:v>
                </c:pt>
                <c:pt idx="30">
                  <c:v>5.2430416643489033E-2</c:v>
                </c:pt>
                <c:pt idx="31">
                  <c:v>0.12002555599298113</c:v>
                </c:pt>
                <c:pt idx="32">
                  <c:v>2.6710429639085227E-2</c:v>
                </c:pt>
                <c:pt idx="33">
                  <c:v>5.2430416643489033E-2</c:v>
                </c:pt>
                <c:pt idx="34">
                  <c:v>3.7252652630409402E-2</c:v>
                </c:pt>
                <c:pt idx="35">
                  <c:v>5.7613489808524328E-2</c:v>
                </c:pt>
                <c:pt idx="36">
                  <c:v>0.11805582706203349</c:v>
                </c:pt>
                <c:pt idx="37">
                  <c:v>3.7252652630409402E-2</c:v>
                </c:pt>
                <c:pt idx="38">
                  <c:v>6.5710852718797938E-2</c:v>
                </c:pt>
                <c:pt idx="39">
                  <c:v>4.6555318638099245E-2</c:v>
                </c:pt>
                <c:pt idx="40">
                  <c:v>5.7268772024623424E-2</c:v>
                </c:pt>
                <c:pt idx="41">
                  <c:v>5.63690553323765E-4</c:v>
                </c:pt>
                <c:pt idx="42">
                  <c:v>3.7252652630409402E-2</c:v>
                </c:pt>
                <c:pt idx="43">
                  <c:v>5.8144263894393526E-2</c:v>
                </c:pt>
                <c:pt idx="44">
                  <c:v>7.3000528283000951E-2</c:v>
                </c:pt>
                <c:pt idx="45">
                  <c:v>4.8074138506686397E-2</c:v>
                </c:pt>
                <c:pt idx="46">
                  <c:v>6.8802294455067414E-2</c:v>
                </c:pt>
                <c:pt idx="47">
                  <c:v>6.8802294455067414E-2</c:v>
                </c:pt>
                <c:pt idx="48">
                  <c:v>7.3000528283000951E-2</c:v>
                </c:pt>
                <c:pt idx="49">
                  <c:v>0.22268921123139696</c:v>
                </c:pt>
                <c:pt idx="50">
                  <c:v>0.13988272244311517</c:v>
                </c:pt>
                <c:pt idx="51">
                  <c:v>9.1178916883869143E-2</c:v>
                </c:pt>
                <c:pt idx="52">
                  <c:v>0.21398951616004941</c:v>
                </c:pt>
                <c:pt idx="53">
                  <c:v>0.2060403438428923</c:v>
                </c:pt>
                <c:pt idx="54">
                  <c:v>0.13361511118030261</c:v>
                </c:pt>
                <c:pt idx="55">
                  <c:v>0.15495649542025058</c:v>
                </c:pt>
                <c:pt idx="56">
                  <c:v>0.16856356382385917</c:v>
                </c:pt>
                <c:pt idx="57">
                  <c:v>0.1589233878216742</c:v>
                </c:pt>
                <c:pt idx="58">
                  <c:v>-5.3691777468492262E-2</c:v>
                </c:pt>
                <c:pt idx="59">
                  <c:v>0.38623296332724977</c:v>
                </c:pt>
                <c:pt idx="60">
                  <c:v>0.30999229092890418</c:v>
                </c:pt>
                <c:pt idx="61">
                  <c:v>0.23276559949065784</c:v>
                </c:pt>
                <c:pt idx="62">
                  <c:v>3.2932474167842347E-2</c:v>
                </c:pt>
                <c:pt idx="63">
                  <c:v>0.11066399888842574</c:v>
                </c:pt>
                <c:pt idx="64">
                  <c:v>0.3196737733835705</c:v>
                </c:pt>
              </c:numCache>
            </c:numRef>
          </c:yVal>
        </c:ser>
        <c:axId val="108291584"/>
        <c:axId val="108293120"/>
      </c:scatterChart>
      <c:valAx>
        <c:axId val="108291584"/>
        <c:scaling>
          <c:orientation val="minMax"/>
        </c:scaling>
        <c:axPos val="b"/>
        <c:numFmt formatCode="General" sourceLinked="1"/>
        <c:tickLblPos val="nextTo"/>
        <c:crossAx val="108293120"/>
        <c:crosses val="autoZero"/>
        <c:crossBetween val="midCat"/>
      </c:valAx>
      <c:valAx>
        <c:axId val="108293120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tickLblPos val="nextTo"/>
        <c:crossAx val="108291584"/>
        <c:crosses val="autoZero"/>
        <c:crossBetween val="midCat"/>
      </c:valAx>
    </c:plotArea>
    <c:legend>
      <c:legendPos val="r"/>
      <c:layout/>
    </c:legend>
    <c:plotVisOnly val="1"/>
  </c:chart>
  <c:spPr>
    <a:ln>
      <a:solidFill>
        <a:schemeClr val="bg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1000" b="0">
                <a:latin typeface="Arial" pitchFamily="34" charset="0"/>
                <a:cs typeface="Arial" pitchFamily="34" charset="0"/>
              </a:rPr>
              <a:t>variazione % u.l. distrett. 2001-2009</a:t>
            </a:r>
          </a:p>
        </c:rich>
      </c:tx>
      <c:layout>
        <c:manualLayout>
          <c:xMode val="edge"/>
          <c:yMode val="edge"/>
          <c:x val="0.13677777777777775"/>
          <c:y val="3.2407407407407718E-2"/>
        </c:manualLayout>
      </c:layout>
    </c:title>
    <c:plotArea>
      <c:layout>
        <c:manualLayout>
          <c:layoutTarget val="inner"/>
          <c:xMode val="edge"/>
          <c:yMode val="edge"/>
          <c:x val="3.0902488334744727E-2"/>
          <c:y val="0.1463079615048119"/>
          <c:w val="0.77746784211069564"/>
          <c:h val="0.80229148439778364"/>
        </c:manualLayout>
      </c:layout>
      <c:scatterChart>
        <c:scatterStyle val="lineMarker"/>
        <c:ser>
          <c:idx val="0"/>
          <c:order val="0"/>
          <c:tx>
            <c:strRef>
              <c:f>Foglio3!$B$1</c:f>
              <c:strCache>
                <c:ptCount val="1"/>
                <c:pt idx="0">
                  <c:v>variazione % u.l. manuf. 2001-2009</c:v>
                </c:pt>
              </c:strCache>
            </c:strRef>
          </c:tx>
          <c:spPr>
            <a:ln w="28575">
              <a:noFill/>
            </a:ln>
          </c:spPr>
          <c:xVal>
            <c:numRef>
              <c:f>Foglio3!$A$2:$A$63</c:f>
              <c:numCache>
                <c:formatCode>General</c:formatCode>
                <c:ptCount val="62"/>
                <c:pt idx="0">
                  <c:v>-0.24401913875598241</c:v>
                </c:pt>
                <c:pt idx="1">
                  <c:v>-0.38484848484848794</c:v>
                </c:pt>
                <c:pt idx="2">
                  <c:v>-9.6598068038640475E-2</c:v>
                </c:pt>
                <c:pt idx="3">
                  <c:v>-0.48026315789473684</c:v>
                </c:pt>
                <c:pt idx="4">
                  <c:v>0.7920560747663512</c:v>
                </c:pt>
                <c:pt idx="5">
                  <c:v>-0.39297621693710055</c:v>
                </c:pt>
                <c:pt idx="6">
                  <c:v>-6.2950819672131147E-2</c:v>
                </c:pt>
                <c:pt idx="7">
                  <c:v>-0.28871391076115477</c:v>
                </c:pt>
                <c:pt idx="8">
                  <c:v>-0.270791749833666</c:v>
                </c:pt>
                <c:pt idx="9">
                  <c:v>-0.24452993508054821</c:v>
                </c:pt>
                <c:pt idx="10">
                  <c:v>-0.35615966964900464</c:v>
                </c:pt>
                <c:pt idx="11">
                  <c:v>0.14733542319749426</c:v>
                </c:pt>
                <c:pt idx="12">
                  <c:v>-0.24055944055944251</c:v>
                </c:pt>
                <c:pt idx="13">
                  <c:v>-0.16139878950907871</c:v>
                </c:pt>
                <c:pt idx="14">
                  <c:v>-0.2709416522241479</c:v>
                </c:pt>
                <c:pt idx="15">
                  <c:v>-0.41778697001034437</c:v>
                </c:pt>
                <c:pt idx="16">
                  <c:v>-0.37489812550937457</c:v>
                </c:pt>
                <c:pt idx="17">
                  <c:v>-0.19452590420332355</c:v>
                </c:pt>
                <c:pt idx="18">
                  <c:v>-0.41228070175438825</c:v>
                </c:pt>
                <c:pt idx="19">
                  <c:v>-5.8536585365853662E-2</c:v>
                </c:pt>
                <c:pt idx="20">
                  <c:v>-0.61282367447595565</c:v>
                </c:pt>
                <c:pt idx="21">
                  <c:v>-0.42144177449168208</c:v>
                </c:pt>
                <c:pt idx="22">
                  <c:v>-0.26996197718631182</c:v>
                </c:pt>
                <c:pt idx="23">
                  <c:v>-0.20270270270270271</c:v>
                </c:pt>
                <c:pt idx="24">
                  <c:v>-0.25197628458498206</c:v>
                </c:pt>
                <c:pt idx="25">
                  <c:v>-0.2493934983017968</c:v>
                </c:pt>
                <c:pt idx="26">
                  <c:v>-0.35116906474820142</c:v>
                </c:pt>
                <c:pt idx="27">
                  <c:v>-0.30433509080257781</c:v>
                </c:pt>
                <c:pt idx="28">
                  <c:v>-0.36881098662811906</c:v>
                </c:pt>
                <c:pt idx="29">
                  <c:v>-0.16690340909091012</c:v>
                </c:pt>
                <c:pt idx="30">
                  <c:v>-0.55678059536934954</c:v>
                </c:pt>
                <c:pt idx="31">
                  <c:v>-0.10548523206751124</c:v>
                </c:pt>
                <c:pt idx="32">
                  <c:v>-0.32126168224299262</c:v>
                </c:pt>
                <c:pt idx="33">
                  <c:v>-0.18401486988847701</c:v>
                </c:pt>
                <c:pt idx="34">
                  <c:v>-0.39858012170385909</c:v>
                </c:pt>
                <c:pt idx="35">
                  <c:v>-0.1712800519818064</c:v>
                </c:pt>
                <c:pt idx="36">
                  <c:v>-0.23327731092436974</c:v>
                </c:pt>
                <c:pt idx="37">
                  <c:v>-0.49918831168831368</c:v>
                </c:pt>
                <c:pt idx="38">
                  <c:v>-0.17946058091286446</c:v>
                </c:pt>
                <c:pt idx="39">
                  <c:v>-0.25308056872037932</c:v>
                </c:pt>
                <c:pt idx="40">
                  <c:v>-0.21811556480999494</c:v>
                </c:pt>
                <c:pt idx="41">
                  <c:v>-0.55596669750231253</c:v>
                </c:pt>
                <c:pt idx="42">
                  <c:v>-0.90056229653743658</c:v>
                </c:pt>
                <c:pt idx="43">
                  <c:v>-0.32987551867220166</c:v>
                </c:pt>
                <c:pt idx="44">
                  <c:v>-0.36866359447004632</c:v>
                </c:pt>
                <c:pt idx="45">
                  <c:v>-0.38229238160603984</c:v>
                </c:pt>
                <c:pt idx="46">
                  <c:v>-6.3043478260869548E-2</c:v>
                </c:pt>
                <c:pt idx="47">
                  <c:v>-0.35968992248062032</c:v>
                </c:pt>
                <c:pt idx="48">
                  <c:v>-6.1500615006150061E-3</c:v>
                </c:pt>
                <c:pt idx="49">
                  <c:v>-0.20103686635944701</c:v>
                </c:pt>
                <c:pt idx="50">
                  <c:v>-0.10763606823720613</c:v>
                </c:pt>
                <c:pt idx="51">
                  <c:v>-0.12547528517110382</c:v>
                </c:pt>
                <c:pt idx="52">
                  <c:v>-0.41009463722397482</c:v>
                </c:pt>
                <c:pt idx="53">
                  <c:v>-0.30638297872340847</c:v>
                </c:pt>
                <c:pt idx="54">
                  <c:v>-0.32401714179243735</c:v>
                </c:pt>
                <c:pt idx="55">
                  <c:v>-0.49442646530025763</c:v>
                </c:pt>
                <c:pt idx="56">
                  <c:v>-0.19128329297820823</c:v>
                </c:pt>
                <c:pt idx="57">
                  <c:v>-0.84760170006072011</c:v>
                </c:pt>
                <c:pt idx="58">
                  <c:v>-6.1993769470404976E-2</c:v>
                </c:pt>
                <c:pt idx="59">
                  <c:v>-8.3333333333333343E-2</c:v>
                </c:pt>
                <c:pt idx="60">
                  <c:v>-0.29800629590766448</c:v>
                </c:pt>
                <c:pt idx="61">
                  <c:v>-9.2833876221498426E-2</c:v>
                </c:pt>
              </c:numCache>
            </c:numRef>
          </c:xVal>
          <c:yVal>
            <c:numRef>
              <c:f>Foglio3!$B$2:$B$63</c:f>
              <c:numCache>
                <c:formatCode>General</c:formatCode>
                <c:ptCount val="62"/>
                <c:pt idx="0">
                  <c:v>-0.27619342839429634</c:v>
                </c:pt>
                <c:pt idx="1">
                  <c:v>-0.36991584852734932</c:v>
                </c:pt>
                <c:pt idx="2">
                  <c:v>-0.22576864745622646</c:v>
                </c:pt>
                <c:pt idx="3">
                  <c:v>-0.30107526881720686</c:v>
                </c:pt>
                <c:pt idx="4">
                  <c:v>-0.29748743718593185</c:v>
                </c:pt>
                <c:pt idx="5">
                  <c:v>-0.26802234636871508</c:v>
                </c:pt>
                <c:pt idx="6">
                  <c:v>-0.21120197359404291</c:v>
                </c:pt>
                <c:pt idx="7">
                  <c:v>-0.19978415439309294</c:v>
                </c:pt>
                <c:pt idx="8">
                  <c:v>-0.2517117326215601</c:v>
                </c:pt>
                <c:pt idx="9">
                  <c:v>-0.21069078342708081</c:v>
                </c:pt>
                <c:pt idx="10">
                  <c:v>-0.27501220107369645</c:v>
                </c:pt>
                <c:pt idx="11">
                  <c:v>-0.21416007036059806</c:v>
                </c:pt>
                <c:pt idx="12">
                  <c:v>-0.19139960032566058</c:v>
                </c:pt>
                <c:pt idx="13">
                  <c:v>-0.19978415439309294</c:v>
                </c:pt>
                <c:pt idx="14">
                  <c:v>-0.2517117326215601</c:v>
                </c:pt>
                <c:pt idx="15">
                  <c:v>-0.20608014227755239</c:v>
                </c:pt>
                <c:pt idx="16">
                  <c:v>-0.28023067219318776</c:v>
                </c:pt>
                <c:pt idx="17">
                  <c:v>-0.23309433431744864</c:v>
                </c:pt>
                <c:pt idx="18">
                  <c:v>-0.25296270477518301</c:v>
                </c:pt>
                <c:pt idx="19">
                  <c:v>-0.25296270477518301</c:v>
                </c:pt>
                <c:pt idx="20">
                  <c:v>-0.22149678763674249</c:v>
                </c:pt>
                <c:pt idx="21">
                  <c:v>-0.21083275875277721</c:v>
                </c:pt>
                <c:pt idx="22">
                  <c:v>-0.22004905757810544</c:v>
                </c:pt>
                <c:pt idx="23">
                  <c:v>-0.21173000306466441</c:v>
                </c:pt>
                <c:pt idx="24">
                  <c:v>-0.22004905757810544</c:v>
                </c:pt>
                <c:pt idx="25">
                  <c:v>-0.2159009759581052</c:v>
                </c:pt>
                <c:pt idx="26">
                  <c:v>-0.26408450704225694</c:v>
                </c:pt>
                <c:pt idx="27">
                  <c:v>-0.27356283422459898</c:v>
                </c:pt>
                <c:pt idx="28">
                  <c:v>-0.24987496248874663</c:v>
                </c:pt>
                <c:pt idx="29">
                  <c:v>-0.24076561450638129</c:v>
                </c:pt>
                <c:pt idx="30">
                  <c:v>-0.27356283422459898</c:v>
                </c:pt>
                <c:pt idx="31">
                  <c:v>-0.24987496248874663</c:v>
                </c:pt>
                <c:pt idx="32">
                  <c:v>-0.29726949691415788</c:v>
                </c:pt>
                <c:pt idx="33">
                  <c:v>-0.23458180794142494</c:v>
                </c:pt>
                <c:pt idx="34">
                  <c:v>-0.25221238938053098</c:v>
                </c:pt>
                <c:pt idx="35">
                  <c:v>-0.25755958733546996</c:v>
                </c:pt>
                <c:pt idx="36">
                  <c:v>-0.25799444913720287</c:v>
                </c:pt>
                <c:pt idx="37">
                  <c:v>-0.26089838372508223</c:v>
                </c:pt>
                <c:pt idx="38">
                  <c:v>-0.19869942196531792</c:v>
                </c:pt>
                <c:pt idx="39">
                  <c:v>-0.25221238938053098</c:v>
                </c:pt>
                <c:pt idx="40">
                  <c:v>-0.20037418147801683</c:v>
                </c:pt>
                <c:pt idx="41">
                  <c:v>-0.2057041662783112</c:v>
                </c:pt>
                <c:pt idx="42">
                  <c:v>-0.71609483139450036</c:v>
                </c:pt>
                <c:pt idx="43">
                  <c:v>-0.25312605610003375</c:v>
                </c:pt>
                <c:pt idx="44">
                  <c:v>-0.25312605610003375</c:v>
                </c:pt>
                <c:pt idx="45">
                  <c:v>-0.2057041662783112</c:v>
                </c:pt>
                <c:pt idx="46">
                  <c:v>-0.30149860299720904</c:v>
                </c:pt>
                <c:pt idx="47">
                  <c:v>-0.18264769563872571</c:v>
                </c:pt>
                <c:pt idx="48">
                  <c:v>-0.1457755359394704</c:v>
                </c:pt>
                <c:pt idx="49">
                  <c:v>-0.17882221169172446</c:v>
                </c:pt>
                <c:pt idx="50">
                  <c:v>-0.18541799977415727</c:v>
                </c:pt>
                <c:pt idx="51">
                  <c:v>-0.14408423385979638</c:v>
                </c:pt>
                <c:pt idx="52">
                  <c:v>-0.23490904079382718</c:v>
                </c:pt>
                <c:pt idx="53">
                  <c:v>-0.2110335195530727</c:v>
                </c:pt>
                <c:pt idx="54">
                  <c:v>-0.22854263253376428</c:v>
                </c:pt>
                <c:pt idx="55">
                  <c:v>-0.44860282574568461</c:v>
                </c:pt>
                <c:pt idx="56">
                  <c:v>-0.16326530612245052</c:v>
                </c:pt>
                <c:pt idx="57">
                  <c:v>-0.2070864256643524</c:v>
                </c:pt>
                <c:pt idx="58">
                  <c:v>-0.21739130434782764</c:v>
                </c:pt>
                <c:pt idx="59">
                  <c:v>-0.23353772327379366</c:v>
                </c:pt>
                <c:pt idx="60">
                  <c:v>-0.24661952611338545</c:v>
                </c:pt>
                <c:pt idx="61">
                  <c:v>-0.17033773861967688</c:v>
                </c:pt>
              </c:numCache>
            </c:numRef>
          </c:yVal>
        </c:ser>
        <c:axId val="120633600"/>
        <c:axId val="120635776"/>
      </c:scatterChart>
      <c:valAx>
        <c:axId val="120633600"/>
        <c:scaling>
          <c:orientation val="minMax"/>
        </c:scaling>
        <c:axPos val="b"/>
        <c:numFmt formatCode="General" sourceLinked="1"/>
        <c:tickLblPos val="nextTo"/>
        <c:crossAx val="120635776"/>
        <c:crosses val="autoZero"/>
        <c:crossBetween val="midCat"/>
        <c:majorUnit val="0.2"/>
      </c:valAx>
      <c:valAx>
        <c:axId val="120635776"/>
        <c:scaling>
          <c:orientation val="minMax"/>
        </c:scaling>
        <c:axPos val="l"/>
        <c:majorGridlines/>
        <c:numFmt formatCode="General" sourceLinked="1"/>
        <c:tickLblPos val="nextTo"/>
        <c:crossAx val="1206336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1562153290879635"/>
          <c:y val="0.50559492563429576"/>
          <c:w val="0.16217188196982738"/>
          <c:h val="0.19482830271216209"/>
        </c:manualLayout>
      </c:layout>
    </c:legend>
    <c:plotVisOnly val="1"/>
  </c:chart>
  <c:spPr>
    <a:ln>
      <a:solidFill>
        <a:schemeClr val="bg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0724200991121695"/>
          <c:y val="6.118776348878132E-2"/>
          <c:w val="0.61723755649677803"/>
          <c:h val="0.87762447302244251"/>
        </c:manualLayout>
      </c:layout>
      <c:barChart>
        <c:barDir val="col"/>
        <c:grouping val="stacked"/>
        <c:ser>
          <c:idx val="0"/>
          <c:order val="0"/>
          <c:tx>
            <c:strRef>
              <c:f>Foglio3!$B$1</c:f>
              <c:strCache>
                <c:ptCount val="1"/>
                <c:pt idx="0">
                  <c:v>Var. addetti distretto2001-2007</c:v>
                </c:pt>
              </c:strCache>
            </c:strRef>
          </c:tx>
          <c:val>
            <c:numRef>
              <c:f>Foglio3!$B$2:$B$66</c:f>
              <c:numCache>
                <c:formatCode>_-* #,##0_-;\-* #,##0_-;_-* "-"??_-;_-@_-</c:formatCode>
                <c:ptCount val="65"/>
                <c:pt idx="0">
                  <c:v>-1993.4199999999983</c:v>
                </c:pt>
                <c:pt idx="1">
                  <c:v>-7132.2400000000016</c:v>
                </c:pt>
                <c:pt idx="2">
                  <c:v>-357.88999999999925</c:v>
                </c:pt>
                <c:pt idx="3">
                  <c:v>-1455.0500000000002</c:v>
                </c:pt>
                <c:pt idx="4">
                  <c:v>-739.71</c:v>
                </c:pt>
                <c:pt idx="5">
                  <c:v>-20095.850000000006</c:v>
                </c:pt>
                <c:pt idx="6">
                  <c:v>-1847</c:v>
                </c:pt>
                <c:pt idx="7">
                  <c:v>795.69000000000051</c:v>
                </c:pt>
                <c:pt idx="8">
                  <c:v>-13789.39</c:v>
                </c:pt>
                <c:pt idx="9">
                  <c:v>-2968.7099999999987</c:v>
                </c:pt>
                <c:pt idx="10">
                  <c:v>-9833.39</c:v>
                </c:pt>
                <c:pt idx="11">
                  <c:v>-6902.0499999999993</c:v>
                </c:pt>
                <c:pt idx="12">
                  <c:v>-265.47000000000116</c:v>
                </c:pt>
                <c:pt idx="13">
                  <c:v>-1939.7999999999993</c:v>
                </c:pt>
                <c:pt idx="14">
                  <c:v>-1813.0699999999997</c:v>
                </c:pt>
                <c:pt idx="15">
                  <c:v>-4875.1399999999994</c:v>
                </c:pt>
                <c:pt idx="16">
                  <c:v>-1647.2799999999988</c:v>
                </c:pt>
                <c:pt idx="17">
                  <c:v>-3988.5200000000004</c:v>
                </c:pt>
                <c:pt idx="18">
                  <c:v>-2600.25</c:v>
                </c:pt>
                <c:pt idx="19">
                  <c:v>-2369.6800000000003</c:v>
                </c:pt>
                <c:pt idx="20">
                  <c:v>-703.25</c:v>
                </c:pt>
                <c:pt idx="21">
                  <c:v>-11142.489999999927</c:v>
                </c:pt>
                <c:pt idx="22">
                  <c:v>-4619</c:v>
                </c:pt>
                <c:pt idx="23">
                  <c:v>-2329.6400000000003</c:v>
                </c:pt>
                <c:pt idx="24">
                  <c:v>-8449.9000000000015</c:v>
                </c:pt>
                <c:pt idx="25">
                  <c:v>-11788.01999999994</c:v>
                </c:pt>
                <c:pt idx="26">
                  <c:v>-1609.6200000000008</c:v>
                </c:pt>
                <c:pt idx="27">
                  <c:v>-2518.489999999998</c:v>
                </c:pt>
                <c:pt idx="28">
                  <c:v>-3989.4400000000005</c:v>
                </c:pt>
                <c:pt idx="29">
                  <c:v>-4335.9399999999987</c:v>
                </c:pt>
                <c:pt idx="30">
                  <c:v>-6399.31</c:v>
                </c:pt>
                <c:pt idx="31">
                  <c:v>291.15999999999985</c:v>
                </c:pt>
                <c:pt idx="32">
                  <c:v>-2046.73</c:v>
                </c:pt>
                <c:pt idx="33">
                  <c:v>-4270.92</c:v>
                </c:pt>
                <c:pt idx="34">
                  <c:v>-2361</c:v>
                </c:pt>
                <c:pt idx="35">
                  <c:v>-386.40999999999963</c:v>
                </c:pt>
                <c:pt idx="36">
                  <c:v>-1089.8999999999996</c:v>
                </c:pt>
                <c:pt idx="37">
                  <c:v>-2368.6399999999994</c:v>
                </c:pt>
                <c:pt idx="38">
                  <c:v>-6074.260000000002</c:v>
                </c:pt>
                <c:pt idx="39">
                  <c:v>-3247.9799999999996</c:v>
                </c:pt>
                <c:pt idx="40">
                  <c:v>-5044.26</c:v>
                </c:pt>
                <c:pt idx="41">
                  <c:v>-10075.869999999892</c:v>
                </c:pt>
                <c:pt idx="42">
                  <c:v>-1729.0599999999995</c:v>
                </c:pt>
                <c:pt idx="43">
                  <c:v>-4649.0200000000004</c:v>
                </c:pt>
                <c:pt idx="44">
                  <c:v>5435.4599999999991</c:v>
                </c:pt>
                <c:pt idx="45">
                  <c:v>-4069.2999999999993</c:v>
                </c:pt>
                <c:pt idx="46">
                  <c:v>-1014.0900000000001</c:v>
                </c:pt>
                <c:pt idx="47">
                  <c:v>-1324.0299999999997</c:v>
                </c:pt>
                <c:pt idx="48">
                  <c:v>6476.1600000000044</c:v>
                </c:pt>
                <c:pt idx="49">
                  <c:v>185.28000000000065</c:v>
                </c:pt>
                <c:pt idx="50">
                  <c:v>-900.71999999999935</c:v>
                </c:pt>
                <c:pt idx="51">
                  <c:v>-3019.34</c:v>
                </c:pt>
                <c:pt idx="52">
                  <c:v>-2775.3499999999985</c:v>
                </c:pt>
                <c:pt idx="53">
                  <c:v>1058.2700000000004</c:v>
                </c:pt>
                <c:pt idx="54">
                  <c:v>-1212.3799999999999</c:v>
                </c:pt>
                <c:pt idx="55">
                  <c:v>-2630.17</c:v>
                </c:pt>
                <c:pt idx="56">
                  <c:v>-4242.2300000000005</c:v>
                </c:pt>
                <c:pt idx="57">
                  <c:v>-9666.3799999998919</c:v>
                </c:pt>
                <c:pt idx="58">
                  <c:v>-5349.6200000000044</c:v>
                </c:pt>
                <c:pt idx="59">
                  <c:v>-359.68000000000006</c:v>
                </c:pt>
                <c:pt idx="60">
                  <c:v>-5158.7100000000009</c:v>
                </c:pt>
                <c:pt idx="61">
                  <c:v>751.61000000000058</c:v>
                </c:pt>
                <c:pt idx="62">
                  <c:v>4.0299999999999727</c:v>
                </c:pt>
                <c:pt idx="63">
                  <c:v>-3072.3899999999994</c:v>
                </c:pt>
                <c:pt idx="64">
                  <c:v>336.40999999999963</c:v>
                </c:pt>
              </c:numCache>
            </c:numRef>
          </c:val>
        </c:ser>
        <c:ser>
          <c:idx val="1"/>
          <c:order val="1"/>
          <c:tx>
            <c:strRef>
              <c:f>Foglio3!$C$1</c:f>
              <c:strCache>
                <c:ptCount val="1"/>
                <c:pt idx="0">
                  <c:v>Var. addetti distretto 2007-2009</c:v>
                </c:pt>
              </c:strCache>
            </c:strRef>
          </c:tx>
          <c:val>
            <c:numRef>
              <c:f>Foglio3!$C$2:$C$66</c:f>
              <c:numCache>
                <c:formatCode>_-* #,##0_-;\-* #,##0_-;_-* "-"??_-;_-@_-</c:formatCode>
                <c:ptCount val="65"/>
                <c:pt idx="0">
                  <c:v>-1787.4800000000032</c:v>
                </c:pt>
                <c:pt idx="1">
                  <c:v>-3176.0299999999988</c:v>
                </c:pt>
                <c:pt idx="2">
                  <c:v>320.0199999999968</c:v>
                </c:pt>
                <c:pt idx="3">
                  <c:v>-359.17000000000007</c:v>
                </c:pt>
                <c:pt idx="4">
                  <c:v>-1375.04</c:v>
                </c:pt>
                <c:pt idx="5">
                  <c:v>-9204.9699999998847</c:v>
                </c:pt>
                <c:pt idx="6">
                  <c:v>0</c:v>
                </c:pt>
                <c:pt idx="7">
                  <c:v>-1406.7300000000014</c:v>
                </c:pt>
                <c:pt idx="8">
                  <c:v>-4726.1100000000024</c:v>
                </c:pt>
                <c:pt idx="9">
                  <c:v>102.81999999999972</c:v>
                </c:pt>
                <c:pt idx="10">
                  <c:v>-3066.2099999999987</c:v>
                </c:pt>
                <c:pt idx="11">
                  <c:v>-3097.0499999999993</c:v>
                </c:pt>
                <c:pt idx="12">
                  <c:v>-407.27999999999884</c:v>
                </c:pt>
                <c:pt idx="13">
                  <c:v>870.02999999999849</c:v>
                </c:pt>
                <c:pt idx="14">
                  <c:v>-811.54000000000087</c:v>
                </c:pt>
                <c:pt idx="15">
                  <c:v>-1100.2700000000004</c:v>
                </c:pt>
                <c:pt idx="16">
                  <c:v>69.319999999999723</c:v>
                </c:pt>
                <c:pt idx="17">
                  <c:v>-144.59000000000017</c:v>
                </c:pt>
                <c:pt idx="18">
                  <c:v>-341.80999999999949</c:v>
                </c:pt>
                <c:pt idx="19">
                  <c:v>-716.87999999999943</c:v>
                </c:pt>
                <c:pt idx="20">
                  <c:v>-401.32999999999993</c:v>
                </c:pt>
                <c:pt idx="21">
                  <c:v>-2614.3899999999994</c:v>
                </c:pt>
                <c:pt idx="22">
                  <c:v>0</c:v>
                </c:pt>
                <c:pt idx="23">
                  <c:v>306.80000000000018</c:v>
                </c:pt>
                <c:pt idx="24">
                  <c:v>-1959.3399999999958</c:v>
                </c:pt>
                <c:pt idx="25">
                  <c:v>-2860.4700000000012</c:v>
                </c:pt>
                <c:pt idx="26">
                  <c:v>-1572.3799999999992</c:v>
                </c:pt>
                <c:pt idx="27">
                  <c:v>-2847.9700000000012</c:v>
                </c:pt>
                <c:pt idx="28">
                  <c:v>-2362.8799999999992</c:v>
                </c:pt>
                <c:pt idx="29">
                  <c:v>-1215.010000000002</c:v>
                </c:pt>
                <c:pt idx="30">
                  <c:v>-3484.2400000000048</c:v>
                </c:pt>
                <c:pt idx="31">
                  <c:v>-1052.0299999999988</c:v>
                </c:pt>
                <c:pt idx="32">
                  <c:v>-51.649999999999636</c:v>
                </c:pt>
                <c:pt idx="33">
                  <c:v>-2951.0300000000025</c:v>
                </c:pt>
                <c:pt idx="34">
                  <c:v>0</c:v>
                </c:pt>
                <c:pt idx="35">
                  <c:v>129.75</c:v>
                </c:pt>
                <c:pt idx="36">
                  <c:v>-430.47000000000116</c:v>
                </c:pt>
                <c:pt idx="37">
                  <c:v>-405.21000000000004</c:v>
                </c:pt>
                <c:pt idx="38">
                  <c:v>-4346.6900000000023</c:v>
                </c:pt>
                <c:pt idx="39">
                  <c:v>-1005.9500000000004</c:v>
                </c:pt>
                <c:pt idx="40">
                  <c:v>-1103.5300000000007</c:v>
                </c:pt>
                <c:pt idx="41">
                  <c:v>-3656.3300000000022</c:v>
                </c:pt>
                <c:pt idx="42">
                  <c:v>-174.03000000000065</c:v>
                </c:pt>
                <c:pt idx="43">
                  <c:v>-1856.1699999999978</c:v>
                </c:pt>
                <c:pt idx="44">
                  <c:v>-1718.73</c:v>
                </c:pt>
                <c:pt idx="45">
                  <c:v>-2850.5799999999981</c:v>
                </c:pt>
                <c:pt idx="46">
                  <c:v>-1534.92</c:v>
                </c:pt>
                <c:pt idx="47">
                  <c:v>-765.95999999999947</c:v>
                </c:pt>
                <c:pt idx="48">
                  <c:v>-2314.8599999999969</c:v>
                </c:pt>
                <c:pt idx="49">
                  <c:v>-735.54000000000087</c:v>
                </c:pt>
                <c:pt idx="50">
                  <c:v>-979.17000000000053</c:v>
                </c:pt>
                <c:pt idx="51">
                  <c:v>-894.31999999999948</c:v>
                </c:pt>
                <c:pt idx="52">
                  <c:v>-717.70000000000073</c:v>
                </c:pt>
                <c:pt idx="53">
                  <c:v>195.46999999999753</c:v>
                </c:pt>
                <c:pt idx="54">
                  <c:v>-539.2199999999998</c:v>
                </c:pt>
                <c:pt idx="55">
                  <c:v>-342.23999999999899</c:v>
                </c:pt>
                <c:pt idx="56">
                  <c:v>-344.47999999999894</c:v>
                </c:pt>
                <c:pt idx="57">
                  <c:v>922.97999999999956</c:v>
                </c:pt>
                <c:pt idx="58">
                  <c:v>-3399.510000000002</c:v>
                </c:pt>
                <c:pt idx="59">
                  <c:v>-87.889999999999873</c:v>
                </c:pt>
                <c:pt idx="60">
                  <c:v>-356.44999999999891</c:v>
                </c:pt>
                <c:pt idx="61">
                  <c:v>-82.700000000000728</c:v>
                </c:pt>
                <c:pt idx="62">
                  <c:v>-103.44000000000032</c:v>
                </c:pt>
                <c:pt idx="63">
                  <c:v>-552.36000000000047</c:v>
                </c:pt>
                <c:pt idx="64">
                  <c:v>-140.32000000000087</c:v>
                </c:pt>
              </c:numCache>
            </c:numRef>
          </c:val>
        </c:ser>
        <c:overlap val="100"/>
        <c:axId val="107947904"/>
        <c:axId val="107964288"/>
      </c:barChart>
      <c:catAx>
        <c:axId val="107947904"/>
        <c:scaling>
          <c:orientation val="minMax"/>
        </c:scaling>
        <c:axPos val="b"/>
        <c:tickLblPos val="nextTo"/>
        <c:crossAx val="107964288"/>
        <c:crosses val="autoZero"/>
        <c:auto val="1"/>
        <c:lblAlgn val="ctr"/>
        <c:lblOffset val="100"/>
      </c:catAx>
      <c:valAx>
        <c:axId val="107964288"/>
        <c:scaling>
          <c:orientation val="minMax"/>
        </c:scaling>
        <c:axPos val="l"/>
        <c:majorGridlines/>
        <c:numFmt formatCode="_-* #,##0_-;\-* #,##0_-;_-* &quot;-&quot;??_-;_-@_-" sourceLinked="1"/>
        <c:tickLblPos val="nextTo"/>
        <c:crossAx val="107947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058064944048065"/>
          <c:y val="0.4003419522959189"/>
          <c:w val="0.22738565621535567"/>
          <c:h val="0.32056118364097003"/>
        </c:manualLayout>
      </c:layout>
    </c:legend>
    <c:plotVisOnly val="1"/>
  </c:chart>
  <c:spPr>
    <a:ln>
      <a:solidFill>
        <a:schemeClr val="bg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0710145888803622"/>
          <c:y val="5.1287236824732532E-2"/>
          <c:w val="0.61780907801688012"/>
          <c:h val="0.89742552635053563"/>
        </c:manualLayout>
      </c:layout>
      <c:barChart>
        <c:barDir val="col"/>
        <c:grouping val="stacked"/>
        <c:ser>
          <c:idx val="0"/>
          <c:order val="0"/>
          <c:tx>
            <c:strRef>
              <c:f>Foglio3!$D$1</c:f>
              <c:strCache>
                <c:ptCount val="1"/>
                <c:pt idx="0">
                  <c:v>Var. addetti Medie imprese 2001-2007</c:v>
                </c:pt>
              </c:strCache>
            </c:strRef>
          </c:tx>
          <c:val>
            <c:numRef>
              <c:f>Foglio3!$D$2:$D$66</c:f>
              <c:numCache>
                <c:formatCode>_-* #,##0_-;\-* #,##0_-;_-* "-"??_-;_-@_-</c:formatCode>
                <c:ptCount val="65"/>
                <c:pt idx="0">
                  <c:v>1208</c:v>
                </c:pt>
                <c:pt idx="1">
                  <c:v>-1285</c:v>
                </c:pt>
                <c:pt idx="2">
                  <c:v>444</c:v>
                </c:pt>
                <c:pt idx="3">
                  <c:v>49</c:v>
                </c:pt>
                <c:pt idx="4">
                  <c:v>-172</c:v>
                </c:pt>
                <c:pt idx="5">
                  <c:v>-166</c:v>
                </c:pt>
                <c:pt idx="6">
                  <c:v>-483</c:v>
                </c:pt>
                <c:pt idx="7">
                  <c:v>214</c:v>
                </c:pt>
                <c:pt idx="8">
                  <c:v>204</c:v>
                </c:pt>
                <c:pt idx="9">
                  <c:v>-434</c:v>
                </c:pt>
                <c:pt idx="10">
                  <c:v>590</c:v>
                </c:pt>
                <c:pt idx="11">
                  <c:v>-430</c:v>
                </c:pt>
                <c:pt idx="12">
                  <c:v>2330</c:v>
                </c:pt>
                <c:pt idx="13">
                  <c:v>38</c:v>
                </c:pt>
                <c:pt idx="14">
                  <c:v>950</c:v>
                </c:pt>
                <c:pt idx="15">
                  <c:v>-627</c:v>
                </c:pt>
                <c:pt idx="16">
                  <c:v>362</c:v>
                </c:pt>
                <c:pt idx="17">
                  <c:v>80</c:v>
                </c:pt>
                <c:pt idx="18">
                  <c:v>-142</c:v>
                </c:pt>
                <c:pt idx="19">
                  <c:v>-853</c:v>
                </c:pt>
                <c:pt idx="20">
                  <c:v>58</c:v>
                </c:pt>
                <c:pt idx="21">
                  <c:v>-27</c:v>
                </c:pt>
                <c:pt idx="22">
                  <c:v>-463</c:v>
                </c:pt>
                <c:pt idx="23">
                  <c:v>4</c:v>
                </c:pt>
                <c:pt idx="24">
                  <c:v>-1528</c:v>
                </c:pt>
                <c:pt idx="25">
                  <c:v>-198</c:v>
                </c:pt>
                <c:pt idx="26">
                  <c:v>-324</c:v>
                </c:pt>
                <c:pt idx="27">
                  <c:v>564</c:v>
                </c:pt>
                <c:pt idx="28">
                  <c:v>-437</c:v>
                </c:pt>
                <c:pt idx="29">
                  <c:v>494</c:v>
                </c:pt>
                <c:pt idx="30">
                  <c:v>526</c:v>
                </c:pt>
                <c:pt idx="31">
                  <c:v>462</c:v>
                </c:pt>
                <c:pt idx="32">
                  <c:v>162</c:v>
                </c:pt>
                <c:pt idx="33">
                  <c:v>-946</c:v>
                </c:pt>
                <c:pt idx="34">
                  <c:v>481</c:v>
                </c:pt>
                <c:pt idx="35">
                  <c:v>912</c:v>
                </c:pt>
                <c:pt idx="36">
                  <c:v>-6</c:v>
                </c:pt>
                <c:pt idx="37">
                  <c:v>291</c:v>
                </c:pt>
                <c:pt idx="38">
                  <c:v>-433</c:v>
                </c:pt>
                <c:pt idx="39">
                  <c:v>624</c:v>
                </c:pt>
                <c:pt idx="40">
                  <c:v>-315</c:v>
                </c:pt>
                <c:pt idx="41">
                  <c:v>-1165</c:v>
                </c:pt>
                <c:pt idx="42">
                  <c:v>-91</c:v>
                </c:pt>
                <c:pt idx="43">
                  <c:v>-366</c:v>
                </c:pt>
                <c:pt idx="44">
                  <c:v>-288</c:v>
                </c:pt>
                <c:pt idx="45">
                  <c:v>-246</c:v>
                </c:pt>
                <c:pt idx="46">
                  <c:v>1058</c:v>
                </c:pt>
                <c:pt idx="47">
                  <c:v>17</c:v>
                </c:pt>
                <c:pt idx="48">
                  <c:v>-414</c:v>
                </c:pt>
                <c:pt idx="49">
                  <c:v>137</c:v>
                </c:pt>
                <c:pt idx="50">
                  <c:v>-109</c:v>
                </c:pt>
                <c:pt idx="51">
                  <c:v>-120</c:v>
                </c:pt>
                <c:pt idx="52">
                  <c:v>-111</c:v>
                </c:pt>
                <c:pt idx="53">
                  <c:v>347</c:v>
                </c:pt>
                <c:pt idx="54">
                  <c:v>-152</c:v>
                </c:pt>
                <c:pt idx="55">
                  <c:v>69</c:v>
                </c:pt>
                <c:pt idx="56">
                  <c:v>151</c:v>
                </c:pt>
                <c:pt idx="57">
                  <c:v>27</c:v>
                </c:pt>
                <c:pt idx="58">
                  <c:v>-1144</c:v>
                </c:pt>
                <c:pt idx="59">
                  <c:v>40</c:v>
                </c:pt>
                <c:pt idx="60">
                  <c:v>0</c:v>
                </c:pt>
                <c:pt idx="61">
                  <c:v>59</c:v>
                </c:pt>
                <c:pt idx="62">
                  <c:v>0</c:v>
                </c:pt>
                <c:pt idx="63">
                  <c:v>-172</c:v>
                </c:pt>
                <c:pt idx="64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Foglio3!$E$1</c:f>
              <c:strCache>
                <c:ptCount val="1"/>
                <c:pt idx="0">
                  <c:v>Var. addetti Medie imprese 2007-2009</c:v>
                </c:pt>
              </c:strCache>
            </c:strRef>
          </c:tx>
          <c:val>
            <c:numRef>
              <c:f>Foglio3!$E$2:$E$66</c:f>
              <c:numCache>
                <c:formatCode>_-* #,##0_-;\-* #,##0_-;_-* "-"??_-;_-@_-</c:formatCode>
                <c:ptCount val="65"/>
                <c:pt idx="0">
                  <c:v>-735</c:v>
                </c:pt>
                <c:pt idx="1">
                  <c:v>-1025</c:v>
                </c:pt>
                <c:pt idx="2">
                  <c:v>411</c:v>
                </c:pt>
                <c:pt idx="3">
                  <c:v>-142</c:v>
                </c:pt>
                <c:pt idx="4">
                  <c:v>-143</c:v>
                </c:pt>
                <c:pt idx="5">
                  <c:v>-487</c:v>
                </c:pt>
                <c:pt idx="6">
                  <c:v>-153</c:v>
                </c:pt>
                <c:pt idx="7">
                  <c:v>-329</c:v>
                </c:pt>
                <c:pt idx="8">
                  <c:v>-1215</c:v>
                </c:pt>
                <c:pt idx="9">
                  <c:v>-604</c:v>
                </c:pt>
                <c:pt idx="10">
                  <c:v>-421</c:v>
                </c:pt>
                <c:pt idx="11">
                  <c:v>-1029</c:v>
                </c:pt>
                <c:pt idx="12">
                  <c:v>-2930</c:v>
                </c:pt>
                <c:pt idx="13">
                  <c:v>-174</c:v>
                </c:pt>
                <c:pt idx="14">
                  <c:v>-1170</c:v>
                </c:pt>
                <c:pt idx="15">
                  <c:v>-1350</c:v>
                </c:pt>
                <c:pt idx="16">
                  <c:v>-2160</c:v>
                </c:pt>
                <c:pt idx="17">
                  <c:v>-171</c:v>
                </c:pt>
                <c:pt idx="18">
                  <c:v>-251</c:v>
                </c:pt>
                <c:pt idx="19">
                  <c:v>-394</c:v>
                </c:pt>
                <c:pt idx="20">
                  <c:v>-115</c:v>
                </c:pt>
                <c:pt idx="21">
                  <c:v>-155</c:v>
                </c:pt>
                <c:pt idx="22">
                  <c:v>-381</c:v>
                </c:pt>
                <c:pt idx="23">
                  <c:v>175</c:v>
                </c:pt>
                <c:pt idx="24">
                  <c:v>-372</c:v>
                </c:pt>
                <c:pt idx="25">
                  <c:v>-940</c:v>
                </c:pt>
                <c:pt idx="26">
                  <c:v>-954</c:v>
                </c:pt>
                <c:pt idx="27">
                  <c:v>-699</c:v>
                </c:pt>
                <c:pt idx="28">
                  <c:v>-84</c:v>
                </c:pt>
                <c:pt idx="29">
                  <c:v>-255</c:v>
                </c:pt>
                <c:pt idx="30">
                  <c:v>-1667</c:v>
                </c:pt>
                <c:pt idx="31">
                  <c:v>-105</c:v>
                </c:pt>
                <c:pt idx="32">
                  <c:v>71</c:v>
                </c:pt>
                <c:pt idx="33">
                  <c:v>-1409</c:v>
                </c:pt>
                <c:pt idx="34">
                  <c:v>-647</c:v>
                </c:pt>
                <c:pt idx="35">
                  <c:v>-366</c:v>
                </c:pt>
                <c:pt idx="36">
                  <c:v>11</c:v>
                </c:pt>
                <c:pt idx="37">
                  <c:v>128</c:v>
                </c:pt>
                <c:pt idx="38">
                  <c:v>-299</c:v>
                </c:pt>
                <c:pt idx="39">
                  <c:v>-132</c:v>
                </c:pt>
                <c:pt idx="40">
                  <c:v>-97</c:v>
                </c:pt>
                <c:pt idx="41">
                  <c:v>-731</c:v>
                </c:pt>
                <c:pt idx="42">
                  <c:v>-4</c:v>
                </c:pt>
                <c:pt idx="43">
                  <c:v>-91</c:v>
                </c:pt>
                <c:pt idx="44">
                  <c:v>-225</c:v>
                </c:pt>
                <c:pt idx="45">
                  <c:v>-282</c:v>
                </c:pt>
                <c:pt idx="46">
                  <c:v>-220</c:v>
                </c:pt>
                <c:pt idx="47">
                  <c:v>-64</c:v>
                </c:pt>
                <c:pt idx="48">
                  <c:v>-360</c:v>
                </c:pt>
                <c:pt idx="49">
                  <c:v>-185</c:v>
                </c:pt>
                <c:pt idx="50">
                  <c:v>-13</c:v>
                </c:pt>
                <c:pt idx="51">
                  <c:v>-155</c:v>
                </c:pt>
                <c:pt idx="52">
                  <c:v>-129</c:v>
                </c:pt>
                <c:pt idx="53">
                  <c:v>-119</c:v>
                </c:pt>
                <c:pt idx="54">
                  <c:v>68</c:v>
                </c:pt>
                <c:pt idx="55">
                  <c:v>-2</c:v>
                </c:pt>
                <c:pt idx="56">
                  <c:v>-16</c:v>
                </c:pt>
                <c:pt idx="57">
                  <c:v>292</c:v>
                </c:pt>
                <c:pt idx="58">
                  <c:v>-292</c:v>
                </c:pt>
                <c:pt idx="59">
                  <c:v>79</c:v>
                </c:pt>
                <c:pt idx="60">
                  <c:v>266</c:v>
                </c:pt>
                <c:pt idx="61">
                  <c:v>12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</c:numCache>
            </c:numRef>
          </c:val>
        </c:ser>
        <c:overlap val="100"/>
        <c:axId val="69305088"/>
        <c:axId val="69935872"/>
      </c:barChart>
      <c:catAx>
        <c:axId val="69305088"/>
        <c:scaling>
          <c:orientation val="minMax"/>
        </c:scaling>
        <c:axPos val="b"/>
        <c:tickLblPos val="nextTo"/>
        <c:crossAx val="69935872"/>
        <c:crosses val="autoZero"/>
        <c:auto val="1"/>
        <c:lblAlgn val="ctr"/>
        <c:lblOffset val="100"/>
      </c:catAx>
      <c:valAx>
        <c:axId val="69935872"/>
        <c:scaling>
          <c:orientation val="minMax"/>
        </c:scaling>
        <c:axPos val="l"/>
        <c:majorGridlines/>
        <c:numFmt formatCode="_-* #,##0_-;\-* #,##0_-;_-* &quot;-&quot;??_-;_-@_-" sourceLinked="1"/>
        <c:tickLblPos val="nextTo"/>
        <c:crossAx val="69305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17477999490655"/>
          <c:y val="0.41646718881910488"/>
          <c:w val="0.24856282732419971"/>
          <c:h val="0.30564795412294432"/>
        </c:manualLayout>
      </c:layout>
    </c:legend>
    <c:plotVisOnly val="1"/>
  </c:chart>
  <c:spPr>
    <a:ln>
      <a:solidFill>
        <a:schemeClr val="bg1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0.10753274522995185"/>
          <c:y val="5.3599273188959469E-2"/>
          <c:w val="0.6204525427101395"/>
          <c:h val="0.89280145362208685"/>
        </c:manualLayout>
      </c:layout>
      <c:barChart>
        <c:barDir val="col"/>
        <c:grouping val="stacked"/>
        <c:ser>
          <c:idx val="0"/>
          <c:order val="0"/>
          <c:tx>
            <c:strRef>
              <c:f>Foglio3!$F$1</c:f>
              <c:strCache>
                <c:ptCount val="1"/>
                <c:pt idx="0">
                  <c:v>Var. distretto EXP 2001-2007  (milioni euro)</c:v>
                </c:pt>
              </c:strCache>
            </c:strRef>
          </c:tx>
          <c:val>
            <c:numRef>
              <c:f>Foglio3!$F$2:$F$66</c:f>
              <c:numCache>
                <c:formatCode>General</c:formatCode>
                <c:ptCount val="65"/>
                <c:pt idx="0">
                  <c:v>420.45499000000001</c:v>
                </c:pt>
                <c:pt idx="1">
                  <c:v>-131.20424499999999</c:v>
                </c:pt>
                <c:pt idx="2">
                  <c:v>712.21920599999999</c:v>
                </c:pt>
                <c:pt idx="3">
                  <c:v>-23.39254699999983</c:v>
                </c:pt>
                <c:pt idx="4">
                  <c:v>-6.5538600000000002</c:v>
                </c:pt>
                <c:pt idx="5">
                  <c:v>233.045413</c:v>
                </c:pt>
                <c:pt idx="6">
                  <c:v>180.998164</c:v>
                </c:pt>
                <c:pt idx="7">
                  <c:v>-17.011574000000035</c:v>
                </c:pt>
                <c:pt idx="8">
                  <c:v>-223.4952460000012</c:v>
                </c:pt>
                <c:pt idx="9">
                  <c:v>393.30563000000001</c:v>
                </c:pt>
                <c:pt idx="10">
                  <c:v>-34.178826000000001</c:v>
                </c:pt>
                <c:pt idx="11">
                  <c:v>-102.97099799999998</c:v>
                </c:pt>
                <c:pt idx="12">
                  <c:v>1307.199077</c:v>
                </c:pt>
                <c:pt idx="13">
                  <c:v>1038.6511329999889</c:v>
                </c:pt>
                <c:pt idx="14">
                  <c:v>483.18610499999869</c:v>
                </c:pt>
                <c:pt idx="15">
                  <c:v>-242.07619</c:v>
                </c:pt>
                <c:pt idx="16">
                  <c:v>1999.0709319999999</c:v>
                </c:pt>
                <c:pt idx="17">
                  <c:v>199.16162499999999</c:v>
                </c:pt>
                <c:pt idx="18">
                  <c:v>65.930745999999999</c:v>
                </c:pt>
                <c:pt idx="19">
                  <c:v>-264.79648099999969</c:v>
                </c:pt>
                <c:pt idx="20">
                  <c:v>46.965484000000004</c:v>
                </c:pt>
                <c:pt idx="21">
                  <c:v>379.02661799999788</c:v>
                </c:pt>
                <c:pt idx="22">
                  <c:v>-449.09408500000001</c:v>
                </c:pt>
                <c:pt idx="23">
                  <c:v>284.35773799999993</c:v>
                </c:pt>
                <c:pt idx="24">
                  <c:v>-449.09408500000001</c:v>
                </c:pt>
                <c:pt idx="25">
                  <c:v>29.672393</c:v>
                </c:pt>
                <c:pt idx="26">
                  <c:v>-449.09408500000001</c:v>
                </c:pt>
                <c:pt idx="27">
                  <c:v>585.13558599999999</c:v>
                </c:pt>
                <c:pt idx="28">
                  <c:v>-258.37656899999899</c:v>
                </c:pt>
                <c:pt idx="29">
                  <c:v>82.341981000000004</c:v>
                </c:pt>
                <c:pt idx="30">
                  <c:v>471.74956400000002</c:v>
                </c:pt>
                <c:pt idx="31">
                  <c:v>167.736841</c:v>
                </c:pt>
                <c:pt idx="32">
                  <c:v>34.820328000000003</c:v>
                </c:pt>
                <c:pt idx="33">
                  <c:v>242.15672700000007</c:v>
                </c:pt>
                <c:pt idx="34">
                  <c:v>-316.15766300000251</c:v>
                </c:pt>
                <c:pt idx="35">
                  <c:v>288.040232</c:v>
                </c:pt>
                <c:pt idx="36">
                  <c:v>-100.86712400000052</c:v>
                </c:pt>
                <c:pt idx="37">
                  <c:v>-48.247251000000006</c:v>
                </c:pt>
                <c:pt idx="38">
                  <c:v>432.07316399999894</c:v>
                </c:pt>
                <c:pt idx="39">
                  <c:v>17.587438999999989</c:v>
                </c:pt>
                <c:pt idx="40">
                  <c:v>0.94515300000000002</c:v>
                </c:pt>
                <c:pt idx="41">
                  <c:v>-931.35267199999748</c:v>
                </c:pt>
                <c:pt idx="42">
                  <c:v>-34.690576000000213</c:v>
                </c:pt>
                <c:pt idx="43">
                  <c:v>-53.923833000000002</c:v>
                </c:pt>
                <c:pt idx="44">
                  <c:v>822.08382099999994</c:v>
                </c:pt>
                <c:pt idx="45">
                  <c:v>117.807301</c:v>
                </c:pt>
                <c:pt idx="46">
                  <c:v>-70.567161999999996</c:v>
                </c:pt>
                <c:pt idx="47">
                  <c:v>45.694004</c:v>
                </c:pt>
                <c:pt idx="48">
                  <c:v>849.94598399999938</c:v>
                </c:pt>
                <c:pt idx="49">
                  <c:v>-21.878069</c:v>
                </c:pt>
                <c:pt idx="50">
                  <c:v>167.8814410000017</c:v>
                </c:pt>
                <c:pt idx="51">
                  <c:v>-104.51365699999999</c:v>
                </c:pt>
                <c:pt idx="52">
                  <c:v>82.862706999999958</c:v>
                </c:pt>
                <c:pt idx="53">
                  <c:v>320.78740699999969</c:v>
                </c:pt>
                <c:pt idx="54">
                  <c:v>-325.34380599999997</c:v>
                </c:pt>
                <c:pt idx="55">
                  <c:v>-44.539066000000005</c:v>
                </c:pt>
                <c:pt idx="56">
                  <c:v>-234.83799200000001</c:v>
                </c:pt>
                <c:pt idx="57">
                  <c:v>-92.501045000000005</c:v>
                </c:pt>
                <c:pt idx="58">
                  <c:v>-568.71893200000352</c:v>
                </c:pt>
                <c:pt idx="59">
                  <c:v>14.811661000000001</c:v>
                </c:pt>
                <c:pt idx="60">
                  <c:v>-70.255647999999979</c:v>
                </c:pt>
                <c:pt idx="61">
                  <c:v>45.245416000000013</c:v>
                </c:pt>
                <c:pt idx="62">
                  <c:v>69.139538999999758</c:v>
                </c:pt>
                <c:pt idx="63">
                  <c:v>-71.771836999999948</c:v>
                </c:pt>
                <c:pt idx="64">
                  <c:v>31.865462999999867</c:v>
                </c:pt>
              </c:numCache>
            </c:numRef>
          </c:val>
        </c:ser>
        <c:ser>
          <c:idx val="1"/>
          <c:order val="1"/>
          <c:tx>
            <c:strRef>
              <c:f>Foglio3!$G$1</c:f>
              <c:strCache>
                <c:ptCount val="1"/>
                <c:pt idx="0">
                  <c:v> Var. distretto EXP 2007-2011 (milioni euro)</c:v>
                </c:pt>
              </c:strCache>
            </c:strRef>
          </c:tx>
          <c:val>
            <c:numRef>
              <c:f>Foglio3!$G$2:$G$66</c:f>
              <c:numCache>
                <c:formatCode>General</c:formatCode>
                <c:ptCount val="65"/>
                <c:pt idx="0">
                  <c:v>-317.02881399999899</c:v>
                </c:pt>
                <c:pt idx="1">
                  <c:v>88.517071000000001</c:v>
                </c:pt>
                <c:pt idx="2">
                  <c:v>489.52165099999894</c:v>
                </c:pt>
                <c:pt idx="3">
                  <c:v>29.115431000000001</c:v>
                </c:pt>
                <c:pt idx="4">
                  <c:v>4.1280989999999855</c:v>
                </c:pt>
                <c:pt idx="5">
                  <c:v>-86.294968999999995</c:v>
                </c:pt>
                <c:pt idx="6">
                  <c:v>217.856652</c:v>
                </c:pt>
                <c:pt idx="7">
                  <c:v>-5.5174219999999945</c:v>
                </c:pt>
                <c:pt idx="8">
                  <c:v>-296.16979400000002</c:v>
                </c:pt>
                <c:pt idx="9">
                  <c:v>-230.48704100000103</c:v>
                </c:pt>
                <c:pt idx="10">
                  <c:v>33.420457000000006</c:v>
                </c:pt>
                <c:pt idx="11">
                  <c:v>-91.976652999999999</c:v>
                </c:pt>
                <c:pt idx="12">
                  <c:v>-234.93932800000007</c:v>
                </c:pt>
                <c:pt idx="13">
                  <c:v>-109.93225200000002</c:v>
                </c:pt>
                <c:pt idx="14">
                  <c:v>160.425803</c:v>
                </c:pt>
                <c:pt idx="15">
                  <c:v>-189.13349299999999</c:v>
                </c:pt>
                <c:pt idx="16">
                  <c:v>34.575795000000063</c:v>
                </c:pt>
                <c:pt idx="17">
                  <c:v>-40.510206999999994</c:v>
                </c:pt>
                <c:pt idx="18">
                  <c:v>21.744264000000001</c:v>
                </c:pt>
                <c:pt idx="19">
                  <c:v>-79.579304999999948</c:v>
                </c:pt>
                <c:pt idx="20">
                  <c:v>-155.81506999999999</c:v>
                </c:pt>
                <c:pt idx="21">
                  <c:v>-181.72657599999911</c:v>
                </c:pt>
                <c:pt idx="22">
                  <c:v>-216.81166499999998</c:v>
                </c:pt>
                <c:pt idx="23">
                  <c:v>10.692654000000006</c:v>
                </c:pt>
                <c:pt idx="24">
                  <c:v>-216.81166499999998</c:v>
                </c:pt>
                <c:pt idx="25">
                  <c:v>-491.44616999999869</c:v>
                </c:pt>
                <c:pt idx="26">
                  <c:v>-216.81166499999998</c:v>
                </c:pt>
                <c:pt idx="27">
                  <c:v>-159.82409200000001</c:v>
                </c:pt>
                <c:pt idx="28">
                  <c:v>-225.59433200000001</c:v>
                </c:pt>
                <c:pt idx="29">
                  <c:v>-127.53456000000044</c:v>
                </c:pt>
                <c:pt idx="30">
                  <c:v>-135.286472</c:v>
                </c:pt>
                <c:pt idx="31">
                  <c:v>309.67022400000002</c:v>
                </c:pt>
                <c:pt idx="32">
                  <c:v>29.573601999999987</c:v>
                </c:pt>
                <c:pt idx="33">
                  <c:v>-492.62911699999893</c:v>
                </c:pt>
                <c:pt idx="34">
                  <c:v>39.811320999999992</c:v>
                </c:pt>
                <c:pt idx="35">
                  <c:v>93.761538000000002</c:v>
                </c:pt>
                <c:pt idx="36">
                  <c:v>-57.106213000000011</c:v>
                </c:pt>
                <c:pt idx="37">
                  <c:v>-15.086792000000004</c:v>
                </c:pt>
                <c:pt idx="38">
                  <c:v>432.51859199999899</c:v>
                </c:pt>
                <c:pt idx="39">
                  <c:v>-65.863127000000006</c:v>
                </c:pt>
                <c:pt idx="40">
                  <c:v>-53.228401000000012</c:v>
                </c:pt>
                <c:pt idx="41">
                  <c:v>-86.952568999999983</c:v>
                </c:pt>
                <c:pt idx="42">
                  <c:v>54.225655000000295</c:v>
                </c:pt>
                <c:pt idx="43">
                  <c:v>-105.03803600000001</c:v>
                </c:pt>
                <c:pt idx="44">
                  <c:v>-1188.1563119999998</c:v>
                </c:pt>
                <c:pt idx="45">
                  <c:v>3.1964299999999977</c:v>
                </c:pt>
                <c:pt idx="46">
                  <c:v>-120.550883</c:v>
                </c:pt>
                <c:pt idx="47">
                  <c:v>-28.116265000000158</c:v>
                </c:pt>
                <c:pt idx="48">
                  <c:v>-1179.6754550000001</c:v>
                </c:pt>
                <c:pt idx="49">
                  <c:v>-67.995101000000005</c:v>
                </c:pt>
                <c:pt idx="50">
                  <c:v>-207.53066399999992</c:v>
                </c:pt>
                <c:pt idx="51">
                  <c:v>-11.645829000000001</c:v>
                </c:pt>
                <c:pt idx="52">
                  <c:v>44.288329000000012</c:v>
                </c:pt>
                <c:pt idx="53">
                  <c:v>241.52388099999999</c:v>
                </c:pt>
                <c:pt idx="54">
                  <c:v>-30.565301000000002</c:v>
                </c:pt>
                <c:pt idx="55">
                  <c:v>-211.564706</c:v>
                </c:pt>
                <c:pt idx="56">
                  <c:v>-119.242938</c:v>
                </c:pt>
                <c:pt idx="57">
                  <c:v>-95.363325000000003</c:v>
                </c:pt>
                <c:pt idx="58">
                  <c:v>-261.61089700000002</c:v>
                </c:pt>
                <c:pt idx="59">
                  <c:v>6.4700329999999999</c:v>
                </c:pt>
                <c:pt idx="60">
                  <c:v>-43.403819000000006</c:v>
                </c:pt>
                <c:pt idx="61">
                  <c:v>34.916967999999997</c:v>
                </c:pt>
                <c:pt idx="62">
                  <c:v>-49.029996000000011</c:v>
                </c:pt>
                <c:pt idx="63">
                  <c:v>50.776279000000002</c:v>
                </c:pt>
                <c:pt idx="64">
                  <c:v>-2.3381089999999967</c:v>
                </c:pt>
              </c:numCache>
            </c:numRef>
          </c:val>
        </c:ser>
        <c:overlap val="100"/>
        <c:axId val="69967232"/>
        <c:axId val="70022272"/>
      </c:barChart>
      <c:catAx>
        <c:axId val="69967232"/>
        <c:scaling>
          <c:orientation val="minMax"/>
        </c:scaling>
        <c:axPos val="b"/>
        <c:tickLblPos val="nextTo"/>
        <c:crossAx val="70022272"/>
        <c:crosses val="autoZero"/>
        <c:auto val="1"/>
        <c:lblAlgn val="ctr"/>
        <c:lblOffset val="100"/>
      </c:catAx>
      <c:valAx>
        <c:axId val="70022272"/>
        <c:scaling>
          <c:orientation val="minMax"/>
        </c:scaling>
        <c:axPos val="l"/>
        <c:majorGridlines/>
        <c:numFmt formatCode="General" sourceLinked="1"/>
        <c:tickLblPos val="nextTo"/>
        <c:crossAx val="6996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52262555628204"/>
          <c:y val="0.16341192363366225"/>
          <c:w val="0.21808986421823626"/>
          <c:h val="0.6218208374688734"/>
        </c:manualLayout>
      </c:layout>
    </c:legend>
    <c:plotVisOnly val="1"/>
  </c:chart>
  <c:spPr>
    <a:ln>
      <a:solidFill>
        <a:schemeClr val="bg1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/>
      <c:bubbleChart>
        <c:ser>
          <c:idx val="0"/>
          <c:order val="0"/>
          <c:tx>
            <c:v>Assisi /Umbertide </c:v>
          </c:tx>
          <c:spPr>
            <a:solidFill>
              <a:srgbClr val="FF0000"/>
            </a:solidFill>
          </c:spPr>
          <c:xVal>
            <c:numRef>
              <c:f>'Grafico Tutti dist NEG'!$D$2</c:f>
              <c:numCache>
                <c:formatCode>0.0</c:formatCode>
                <c:ptCount val="1"/>
                <c:pt idx="0">
                  <c:v>-24.528101548778526</c:v>
                </c:pt>
              </c:numCache>
            </c:numRef>
          </c:xVal>
          <c:yVal>
            <c:numRef>
              <c:f>'Grafico Tutti dist NEG'!$F$2</c:f>
              <c:numCache>
                <c:formatCode>0.0</c:formatCode>
                <c:ptCount val="1"/>
                <c:pt idx="0">
                  <c:v>0</c:v>
                </c:pt>
              </c:numCache>
            </c:numRef>
          </c:yVal>
          <c:bubbleSize>
            <c:numRef>
              <c:f>'Grafico Tutti dist NEG'!$H$2</c:f>
              <c:numCache>
                <c:formatCode>General</c:formatCode>
                <c:ptCount val="1"/>
                <c:pt idx="0">
                  <c:v>19.733295975295299</c:v>
                </c:pt>
              </c:numCache>
            </c:numRef>
          </c:bubbleSize>
        </c:ser>
        <c:ser>
          <c:idx val="1"/>
          <c:order val="1"/>
          <c:tx>
            <c:v>Etna Valley (meccanica ICT)</c:v>
          </c:tx>
          <c:spPr>
            <a:solidFill>
              <a:srgbClr val="00FF00"/>
            </a:solidFill>
            <a:ln w="25400">
              <a:noFill/>
            </a:ln>
          </c:spPr>
          <c:xVal>
            <c:numRef>
              <c:f>'Grafico Tutti dist NEG'!$D$3</c:f>
              <c:numCache>
                <c:formatCode>0.0</c:formatCode>
                <c:ptCount val="1"/>
                <c:pt idx="0">
                  <c:v>-45.216145148566987</c:v>
                </c:pt>
              </c:numCache>
            </c:numRef>
          </c:xVal>
          <c:yVal>
            <c:numRef>
              <c:f>'Grafico Tutti dist NEG'!$F$3</c:f>
              <c:numCache>
                <c:formatCode>General</c:formatCode>
                <c:ptCount val="1"/>
              </c:numCache>
            </c:numRef>
          </c:yVal>
          <c:bubbleSize>
            <c:numRef>
              <c:f>'Grafico Tutti dist NEG'!$H$3</c:f>
              <c:numCache>
                <c:formatCode>General</c:formatCode>
                <c:ptCount val="1"/>
                <c:pt idx="0">
                  <c:v>15.043866175120755</c:v>
                </c:pt>
              </c:numCache>
            </c:numRef>
          </c:bubbleSize>
        </c:ser>
        <c:ser>
          <c:idx val="2"/>
          <c:order val="2"/>
          <c:tx>
            <c:v>Legno Arredo Pugliese / Matera e Monte-scaglioso (legno e mobili)</c:v>
          </c:tx>
          <c:spPr>
            <a:solidFill>
              <a:srgbClr val="0000FF"/>
            </a:solidFill>
            <a:ln w="25400">
              <a:noFill/>
            </a:ln>
          </c:spPr>
          <c:xVal>
            <c:numRef>
              <c:f>'Grafico Tutti dist NEG'!$D$4</c:f>
              <c:numCache>
                <c:formatCode>0.0</c:formatCode>
                <c:ptCount val="1"/>
                <c:pt idx="0">
                  <c:v>-27.811905380816256</c:v>
                </c:pt>
              </c:numCache>
            </c:numRef>
          </c:xVal>
          <c:yVal>
            <c:numRef>
              <c:f>'Grafico Tutti dist NEG'!$F$4</c:f>
              <c:numCache>
                <c:formatCode>0.0</c:formatCode>
                <c:ptCount val="1"/>
                <c:pt idx="0">
                  <c:v>-61.40633387010201</c:v>
                </c:pt>
              </c:numCache>
            </c:numRef>
          </c:yVal>
          <c:bubbleSize>
            <c:numRef>
              <c:f>'Grafico Tutti dist NEG'!$H$4</c:f>
              <c:numCache>
                <c:formatCode>General</c:formatCode>
                <c:ptCount val="1"/>
                <c:pt idx="0">
                  <c:v>45.350548199424146</c:v>
                </c:pt>
              </c:numCache>
            </c:numRef>
          </c:bubbleSize>
        </c:ser>
        <c:ser>
          <c:idx val="3"/>
          <c:order val="3"/>
          <c:tx>
            <c:v>Filiera Moda Puglia (tessile e abbiglia-mento)</c:v>
          </c:tx>
          <c:spPr>
            <a:solidFill>
              <a:srgbClr val="FFFF00"/>
            </a:solidFill>
            <a:ln w="25400">
              <a:noFill/>
            </a:ln>
          </c:spPr>
          <c:xVal>
            <c:numRef>
              <c:f>'Grafico Tutti dist NEG'!$D$5</c:f>
              <c:numCache>
                <c:formatCode>0.0</c:formatCode>
                <c:ptCount val="1"/>
                <c:pt idx="0">
                  <c:v>-32.063620532382444</c:v>
                </c:pt>
              </c:numCache>
            </c:numRef>
          </c:xVal>
          <c:yVal>
            <c:numRef>
              <c:f>'Grafico Tutti dist NEG'!$F$5</c:f>
              <c:numCache>
                <c:formatCode>0.0</c:formatCode>
                <c:ptCount val="1"/>
                <c:pt idx="0">
                  <c:v>9.1216216216216139</c:v>
                </c:pt>
              </c:numCache>
            </c:numRef>
          </c:yVal>
          <c:bubbleSize>
            <c:numRef>
              <c:f>'Grafico Tutti dist NEG'!$H$5</c:f>
              <c:numCache>
                <c:formatCode>General</c:formatCode>
                <c:ptCount val="1"/>
                <c:pt idx="0">
                  <c:v>27.374242110498145</c:v>
                </c:pt>
              </c:numCache>
            </c:numRef>
          </c:bubbleSize>
        </c:ser>
        <c:ser>
          <c:idx val="4"/>
          <c:order val="4"/>
          <c:tx>
            <c:v>Casarano (calzature)</c:v>
          </c:tx>
          <c:spPr>
            <a:solidFill>
              <a:srgbClr val="FF00FF"/>
            </a:solidFill>
            <a:ln w="25400">
              <a:noFill/>
            </a:ln>
          </c:spPr>
          <c:xVal>
            <c:numRef>
              <c:f>'Grafico Tutti dist NEG'!$D$6</c:f>
              <c:numCache>
                <c:formatCode>0.0</c:formatCode>
                <c:ptCount val="1"/>
                <c:pt idx="0">
                  <c:v>-60.370428347801337</c:v>
                </c:pt>
              </c:numCache>
            </c:numRef>
          </c:xVal>
          <c:yVal>
            <c:numRef>
              <c:f>'Grafico Tutti dist NEG'!$F$6</c:f>
              <c:numCache>
                <c:formatCode>0.0</c:formatCode>
                <c:ptCount val="1"/>
                <c:pt idx="0">
                  <c:v>0</c:v>
                </c:pt>
              </c:numCache>
            </c:numRef>
          </c:yVal>
          <c:bubbleSize>
            <c:numRef>
              <c:f>'Grafico Tutti dist NEG'!$H$6</c:f>
              <c:numCache>
                <c:formatCode>General</c:formatCode>
                <c:ptCount val="1"/>
                <c:pt idx="0">
                  <c:v>56.678977458384345</c:v>
                </c:pt>
              </c:numCache>
            </c:numRef>
          </c:bubbleSize>
        </c:ser>
        <c:ser>
          <c:idx val="5"/>
          <c:order val="5"/>
          <c:tx>
            <c:v>Barletta (calzature)</c:v>
          </c:tx>
          <c:spPr>
            <a:solidFill>
              <a:srgbClr val="00FFFF"/>
            </a:solidFill>
            <a:ln w="25400">
              <a:noFill/>
            </a:ln>
          </c:spPr>
          <c:xVal>
            <c:numRef>
              <c:f>'Grafico Tutti dist NEG'!$D$7</c:f>
              <c:numCache>
                <c:formatCode>0.0</c:formatCode>
                <c:ptCount val="1"/>
                <c:pt idx="0">
                  <c:v>-39.121969358917156</c:v>
                </c:pt>
              </c:numCache>
            </c:numRef>
          </c:xVal>
          <c:yVal>
            <c:numRef>
              <c:f>'Grafico Tutti dist NEG'!$F$7</c:f>
              <c:numCache>
                <c:formatCode>0.0</c:formatCode>
                <c:ptCount val="1"/>
                <c:pt idx="0">
                  <c:v>18.75</c:v>
                </c:pt>
              </c:numCache>
            </c:numRef>
          </c:yVal>
          <c:bubbleSize>
            <c:numRef>
              <c:f>'Grafico Tutti dist NEG'!$H$7</c:f>
              <c:numCache>
                <c:formatCode>General</c:formatCode>
                <c:ptCount val="1"/>
                <c:pt idx="0">
                  <c:v>12.283611977359723</c:v>
                </c:pt>
              </c:numCache>
            </c:numRef>
          </c:bubbleSize>
        </c:ser>
        <c:ser>
          <c:idx val="6"/>
          <c:order val="6"/>
          <c:tx>
            <c:v>Solofra (concia)</c:v>
          </c:tx>
          <c:spPr>
            <a:solidFill>
              <a:srgbClr val="800000"/>
            </a:solidFill>
            <a:ln w="25400">
              <a:noFill/>
            </a:ln>
          </c:spPr>
          <c:xVal>
            <c:numRef>
              <c:f>'Grafico Tutti dist NEG'!$D$8</c:f>
              <c:numCache>
                <c:formatCode>0.0</c:formatCode>
                <c:ptCount val="1"/>
                <c:pt idx="0">
                  <c:v>-24.651891012606807</c:v>
                </c:pt>
              </c:numCache>
            </c:numRef>
          </c:xVal>
          <c:yVal>
            <c:numRef>
              <c:f>'Grafico Tutti dist NEG'!$F$8</c:f>
              <c:numCache>
                <c:formatCode>0.0</c:formatCode>
                <c:ptCount val="1"/>
                <c:pt idx="0">
                  <c:v>-68.468468468468473</c:v>
                </c:pt>
              </c:numCache>
            </c:numRef>
          </c:yVal>
          <c:bubbleSize>
            <c:numRef>
              <c:f>'Grafico Tutti dist NEG'!$H$8</c:f>
              <c:numCache>
                <c:formatCode>General</c:formatCode>
                <c:ptCount val="1"/>
                <c:pt idx="0">
                  <c:v>65.431714453385524</c:v>
                </c:pt>
              </c:numCache>
            </c:numRef>
          </c:bubbleSize>
        </c:ser>
        <c:ser>
          <c:idx val="7"/>
          <c:order val="7"/>
          <c:tx>
            <c:v>Vibrata-Tordino-Vomano (tessile e abbi-gliamento)</c:v>
          </c:tx>
          <c:spPr>
            <a:solidFill>
              <a:srgbClr val="008000"/>
            </a:solidFill>
            <a:ln w="25400">
              <a:noFill/>
            </a:ln>
          </c:spPr>
          <c:xVal>
            <c:numRef>
              <c:f>'Grafico Tutti dist NEG'!$D$9</c:f>
              <c:numCache>
                <c:formatCode>0.0</c:formatCode>
                <c:ptCount val="1"/>
                <c:pt idx="0">
                  <c:v>-26.919935805991443</c:v>
                </c:pt>
              </c:numCache>
            </c:numRef>
          </c:xVal>
          <c:yVal>
            <c:numRef>
              <c:f>'Grafico Tutti dist NEG'!$F$9</c:f>
              <c:numCache>
                <c:formatCode>0.0</c:formatCode>
                <c:ptCount val="1"/>
                <c:pt idx="0">
                  <c:v>-11.881188118811881</c:v>
                </c:pt>
              </c:numCache>
            </c:numRef>
          </c:yVal>
          <c:bubbleSize>
            <c:numRef>
              <c:f>'Grafico Tutti dist NEG'!$H$9</c:f>
              <c:numCache>
                <c:formatCode>General</c:formatCode>
                <c:ptCount val="1"/>
                <c:pt idx="0">
                  <c:v>43.102177677926136</c:v>
                </c:pt>
              </c:numCache>
            </c:numRef>
          </c:bubbleSize>
        </c:ser>
        <c:ser>
          <c:idx val="8"/>
          <c:order val="8"/>
          <c:tx>
            <c:v>Civita Castellana (ceramica)</c:v>
          </c:tx>
          <c:spPr>
            <a:solidFill>
              <a:srgbClr val="000080"/>
            </a:solidFill>
            <a:ln w="25400">
              <a:noFill/>
            </a:ln>
          </c:spPr>
          <c:xVal>
            <c:numRef>
              <c:f>'Grafico Tutti dist NEG'!$D$10</c:f>
              <c:numCache>
                <c:formatCode>0.0</c:formatCode>
                <c:ptCount val="1"/>
                <c:pt idx="0">
                  <c:v>1.9378726074678516</c:v>
                </c:pt>
              </c:numCache>
            </c:numRef>
          </c:xVal>
          <c:yVal>
            <c:numRef>
              <c:f>'Grafico Tutti dist NEG'!$F$10</c:f>
              <c:numCache>
                <c:formatCode>0.0</c:formatCode>
                <c:ptCount val="1"/>
                <c:pt idx="0">
                  <c:v>11.551433389544705</c:v>
                </c:pt>
              </c:numCache>
            </c:numRef>
          </c:yVal>
          <c:bubbleSize>
            <c:numRef>
              <c:f>'Grafico Tutti dist NEG'!$H$10</c:f>
              <c:numCache>
                <c:formatCode>General</c:formatCode>
                <c:ptCount val="1"/>
                <c:pt idx="0">
                  <c:v>9.0963485206838612</c:v>
                </c:pt>
              </c:numCache>
            </c:numRef>
          </c:bubbleSize>
        </c:ser>
        <c:ser>
          <c:idx val="9"/>
          <c:order val="9"/>
          <c:tx>
            <c:v>Fossombrone / Pesaro / Piandimeleto (legno e mobili)</c:v>
          </c:tx>
          <c:spPr>
            <a:solidFill>
              <a:srgbClr val="808000"/>
            </a:solidFill>
            <a:ln w="25400">
              <a:noFill/>
            </a:ln>
          </c:spPr>
          <c:xVal>
            <c:numRef>
              <c:f>'Grafico Tutti dist NEG'!$D$11</c:f>
              <c:numCache>
                <c:formatCode>0.0</c:formatCode>
                <c:ptCount val="1"/>
                <c:pt idx="0">
                  <c:v>-6.2714285714285722</c:v>
                </c:pt>
              </c:numCache>
            </c:numRef>
          </c:xVal>
          <c:yVal>
            <c:numRef>
              <c:f>'Grafico Tutti dist NEG'!$F$11</c:f>
              <c:numCache>
                <c:formatCode>0.0</c:formatCode>
                <c:ptCount val="1"/>
                <c:pt idx="0">
                  <c:v>67.260012714558158</c:v>
                </c:pt>
              </c:numCache>
            </c:numRef>
          </c:yVal>
          <c:bubbleSize>
            <c:numRef>
              <c:f>'Grafico Tutti dist NEG'!$H$11</c:f>
              <c:numCache>
                <c:formatCode>General</c:formatCode>
                <c:ptCount val="1"/>
                <c:pt idx="0">
                  <c:v>12.992073397116583</c:v>
                </c:pt>
              </c:numCache>
            </c:numRef>
          </c:bubbleSize>
        </c:ser>
        <c:ser>
          <c:idx val="10"/>
          <c:order val="10"/>
          <c:tx>
            <c:v>Civitanova Marche / Monte San Giusto /
Tolentino (pelli, cuoio e calzature)</c:v>
          </c:tx>
          <c:spPr>
            <a:solidFill>
              <a:srgbClr val="800080"/>
            </a:solidFill>
            <a:ln w="25400">
              <a:noFill/>
            </a:ln>
          </c:spPr>
          <c:xVal>
            <c:numRef>
              <c:f>'Grafico Tutti dist NEG'!$D$12</c:f>
              <c:numCache>
                <c:formatCode>0.0</c:formatCode>
                <c:ptCount val="1"/>
                <c:pt idx="0">
                  <c:v>-24.473678669193518</c:v>
                </c:pt>
              </c:numCache>
            </c:numRef>
          </c:xVal>
          <c:yVal>
            <c:numRef>
              <c:f>'Grafico Tutti dist NEG'!$F$12</c:f>
              <c:numCache>
                <c:formatCode>0.0</c:formatCode>
                <c:ptCount val="1"/>
                <c:pt idx="0">
                  <c:v>-16.144684605205118</c:v>
                </c:pt>
              </c:numCache>
            </c:numRef>
          </c:yVal>
          <c:bubbleSize>
            <c:numRef>
              <c:f>'Grafico Tutti dist NEG'!$H$12</c:f>
              <c:numCache>
                <c:formatCode>General</c:formatCode>
                <c:ptCount val="1"/>
                <c:pt idx="0">
                  <c:v>6.1383821677710975</c:v>
                </c:pt>
              </c:numCache>
            </c:numRef>
          </c:bubbleSize>
        </c:ser>
        <c:ser>
          <c:idx val="11"/>
          <c:order val="11"/>
          <c:tx>
            <c:v>Valdarno Superiore (pelli, cuoio e calza-ture)</c:v>
          </c:tx>
          <c:spPr>
            <a:solidFill>
              <a:srgbClr val="008080"/>
            </a:solidFill>
            <a:ln w="25400">
              <a:noFill/>
            </a:ln>
          </c:spPr>
          <c:xVal>
            <c:numRef>
              <c:f>'Grafico Tutti dist NEG'!$D$13</c:f>
              <c:numCache>
                <c:formatCode>0.0</c:formatCode>
                <c:ptCount val="1"/>
                <c:pt idx="0">
                  <c:v>-15.62638951649345</c:v>
                </c:pt>
              </c:numCache>
            </c:numRef>
          </c:xVal>
          <c:yVal>
            <c:numRef>
              <c:f>'Grafico Tutti dist NEG'!$F$13</c:f>
              <c:numCache>
                <c:formatCode>0.0</c:formatCode>
                <c:ptCount val="1"/>
                <c:pt idx="0">
                  <c:v>-31.818181818181817</c:v>
                </c:pt>
              </c:numCache>
            </c:numRef>
          </c:yVal>
          <c:bubbleSize>
            <c:numRef>
              <c:f>'Grafico Tutti dist NEG'!$H$13</c:f>
              <c:numCache>
                <c:formatCode>General</c:formatCode>
                <c:ptCount val="1"/>
                <c:pt idx="0">
                  <c:v>6.0530035779671465</c:v>
                </c:pt>
              </c:numCache>
            </c:numRef>
          </c:bubbleSize>
        </c:ser>
        <c:ser>
          <c:idx val="12"/>
          <c:order val="12"/>
          <c:tx>
            <c:v>Prato (tessile e maglieria)</c:v>
          </c:tx>
          <c:spPr>
            <a:solidFill>
              <a:srgbClr val="C0C0C0"/>
            </a:solidFill>
            <a:ln w="25400">
              <a:noFill/>
            </a:ln>
          </c:spPr>
          <c:xVal>
            <c:numRef>
              <c:f>'Grafico Tutti dist NEG'!$D$14</c:f>
              <c:numCache>
                <c:formatCode>0.0</c:formatCode>
                <c:ptCount val="1"/>
                <c:pt idx="0">
                  <c:v>-21.655497764786791</c:v>
                </c:pt>
              </c:numCache>
            </c:numRef>
          </c:xVal>
          <c:yVal>
            <c:numRef>
              <c:f>'Grafico Tutti dist NEG'!$F$14</c:f>
              <c:numCache>
                <c:formatCode>0.0</c:formatCode>
                <c:ptCount val="1"/>
                <c:pt idx="0">
                  <c:v>-41.771244173538904</c:v>
                </c:pt>
              </c:numCache>
            </c:numRef>
          </c:yVal>
          <c:bubbleSize>
            <c:numRef>
              <c:f>'Grafico Tutti dist NEG'!$H$14</c:f>
              <c:numCache>
                <c:formatCode>General</c:formatCode>
                <c:ptCount val="1"/>
                <c:pt idx="0">
                  <c:v>30.5307967072021</c:v>
                </c:pt>
              </c:numCache>
            </c:numRef>
          </c:bubbleSize>
        </c:ser>
        <c:ser>
          <c:idx val="13"/>
          <c:order val="13"/>
          <c:tx>
            <c:v>Casentino-Val Tiberina (tessile e abbiglia-mento)</c:v>
          </c:tx>
          <c:spPr>
            <a:solidFill>
              <a:srgbClr val="808080"/>
            </a:solidFill>
            <a:ln w="25400">
              <a:noFill/>
            </a:ln>
          </c:spPr>
          <c:xVal>
            <c:numRef>
              <c:f>'Grafico Tutti dist NEG'!$D$15</c:f>
              <c:numCache>
                <c:formatCode>0.0</c:formatCode>
                <c:ptCount val="1"/>
                <c:pt idx="0">
                  <c:v>-28.773566569484927</c:v>
                </c:pt>
              </c:numCache>
            </c:numRef>
          </c:xVal>
          <c:yVal>
            <c:numRef>
              <c:f>'Grafico Tutti dist NEG'!$F$15</c:f>
              <c:numCache>
                <c:formatCode>0.0</c:formatCode>
                <c:ptCount val="1"/>
                <c:pt idx="0">
                  <c:v>48.98989898989899</c:v>
                </c:pt>
              </c:numCache>
            </c:numRef>
          </c:yVal>
          <c:bubbleSize>
            <c:numRef>
              <c:f>'Grafico Tutti dist NEG'!$H$15</c:f>
              <c:numCache>
                <c:formatCode>General</c:formatCode>
                <c:ptCount val="1"/>
                <c:pt idx="0">
                  <c:v>13.012870948132548</c:v>
                </c:pt>
              </c:numCache>
            </c:numRef>
          </c:bubbleSize>
        </c:ser>
        <c:ser>
          <c:idx val="14"/>
          <c:order val="14"/>
          <c:tx>
            <c:v>Carrara (marmo)</c:v>
          </c:tx>
          <c:spPr>
            <a:solidFill>
              <a:srgbClr val="9999FF"/>
            </a:solidFill>
            <a:ln w="25400">
              <a:noFill/>
            </a:ln>
          </c:spPr>
          <c:xVal>
            <c:numRef>
              <c:f>'Grafico Tutti dist NEG'!$D$16</c:f>
              <c:numCache>
                <c:formatCode>0.0</c:formatCode>
                <c:ptCount val="1"/>
                <c:pt idx="0">
                  <c:v>-16.583992696287282</c:v>
                </c:pt>
              </c:numCache>
            </c:numRef>
          </c:xVal>
          <c:yVal>
            <c:numRef>
              <c:f>'Grafico Tutti dist NEG'!$F$16</c:f>
              <c:numCache>
                <c:formatCode>0.0</c:formatCode>
                <c:ptCount val="1"/>
                <c:pt idx="0">
                  <c:v>-1.7291066282420737</c:v>
                </c:pt>
              </c:numCache>
            </c:numRef>
          </c:yVal>
          <c:bubbleSize>
            <c:numRef>
              <c:f>'Grafico Tutti dist NEG'!$H$16</c:f>
              <c:numCache>
                <c:formatCode>General</c:formatCode>
                <c:ptCount val="1"/>
                <c:pt idx="0">
                  <c:v>17.087720419074202</c:v>
                </c:pt>
              </c:numCache>
            </c:numRef>
          </c:bubbleSize>
        </c:ser>
        <c:ser>
          <c:idx val="15"/>
          <c:order val="15"/>
          <c:tx>
            <c:v>Arezzo (oreficeria)</c:v>
          </c:tx>
          <c:spPr>
            <a:solidFill>
              <a:srgbClr val="993366"/>
            </a:solidFill>
            <a:ln w="25400">
              <a:noFill/>
            </a:ln>
          </c:spPr>
          <c:xVal>
            <c:numRef>
              <c:f>'Grafico Tutti dist NEG'!$D$17</c:f>
              <c:numCache>
                <c:formatCode>0.0</c:formatCode>
                <c:ptCount val="1"/>
                <c:pt idx="0">
                  <c:v>-20.252187339166209</c:v>
                </c:pt>
              </c:numCache>
            </c:numRef>
          </c:xVal>
          <c:yVal>
            <c:numRef>
              <c:f>'Grafico Tutti dist NEG'!$F$17</c:f>
              <c:numCache>
                <c:formatCode>0.0</c:formatCode>
                <c:ptCount val="1"/>
                <c:pt idx="0">
                  <c:v>71.04874446085671</c:v>
                </c:pt>
              </c:numCache>
            </c:numRef>
          </c:yVal>
          <c:bubbleSize>
            <c:numRef>
              <c:f>'Grafico Tutti dist NEG'!$H$17</c:f>
              <c:numCache>
                <c:formatCode>General</c:formatCode>
                <c:ptCount val="1"/>
                <c:pt idx="0">
                  <c:v>18.007153656665494</c:v>
                </c:pt>
              </c:numCache>
            </c:numRef>
          </c:bubbleSize>
        </c:ser>
        <c:ser>
          <c:idx val="16"/>
          <c:order val="16"/>
          <c:tx>
            <c:v>Sedia del Friuli (sedie, sedili, tavoli e
complementi d’arredo)</c:v>
          </c:tx>
          <c:spPr>
            <a:solidFill>
              <a:srgbClr val="FFFFCC"/>
            </a:solidFill>
            <a:ln w="25400">
              <a:noFill/>
            </a:ln>
          </c:spPr>
          <c:xVal>
            <c:numRef>
              <c:f>'Grafico Tutti dist NEG'!$D$18</c:f>
              <c:numCache>
                <c:formatCode>0.0</c:formatCode>
                <c:ptCount val="1"/>
                <c:pt idx="0">
                  <c:v>-22.672425551261629</c:v>
                </c:pt>
              </c:numCache>
            </c:numRef>
          </c:xVal>
          <c:yVal>
            <c:numRef>
              <c:f>'Grafico Tutti dist NEG'!$F$18</c:f>
              <c:numCache>
                <c:formatCode>0.0</c:formatCode>
                <c:ptCount val="1"/>
                <c:pt idx="0">
                  <c:v>-51.051401869158845</c:v>
                </c:pt>
              </c:numCache>
            </c:numRef>
          </c:yVal>
          <c:bubbleSize>
            <c:numRef>
              <c:f>'Grafico Tutti dist NEG'!$H$18</c:f>
              <c:numCache>
                <c:formatCode>General</c:formatCode>
                <c:ptCount val="1"/>
                <c:pt idx="0">
                  <c:v>25.235798622860912</c:v>
                </c:pt>
              </c:numCache>
            </c:numRef>
          </c:bubbleSize>
        </c:ser>
        <c:ser>
          <c:idx val="17"/>
          <c:order val="17"/>
          <c:tx>
            <c:v>Vicentino della Concia (concia e cuoio)</c:v>
          </c:tx>
          <c:spPr>
            <a:solidFill>
              <a:srgbClr val="CCFFFF"/>
            </a:solidFill>
            <a:ln w="25400">
              <a:noFill/>
            </a:ln>
          </c:spPr>
          <c:xVal>
            <c:numRef>
              <c:f>'Grafico Tutti dist NEG'!$D$19</c:f>
              <c:numCache>
                <c:formatCode>0.0</c:formatCode>
                <c:ptCount val="1"/>
                <c:pt idx="0">
                  <c:v>-11.209833553868679</c:v>
                </c:pt>
              </c:numCache>
            </c:numRef>
          </c:xVal>
          <c:yVal>
            <c:numRef>
              <c:f>'Grafico Tutti dist NEG'!$F$19</c:f>
              <c:numCache>
                <c:formatCode>0.0</c:formatCode>
                <c:ptCount val="1"/>
                <c:pt idx="0">
                  <c:v>-9.0225563909774547</c:v>
                </c:pt>
              </c:numCache>
            </c:numRef>
          </c:yVal>
          <c:bubbleSize>
            <c:numRef>
              <c:f>'Grafico Tutti dist NEG'!$H$19</c:f>
              <c:numCache>
                <c:formatCode>General</c:formatCode>
                <c:ptCount val="1"/>
                <c:pt idx="0">
                  <c:v>22.67749754444182</c:v>
                </c:pt>
              </c:numCache>
            </c:numRef>
          </c:bubbleSize>
        </c:ser>
        <c:ser>
          <c:idx val="18"/>
          <c:order val="18"/>
          <c:tx>
            <c:v>Thiene (tessile e abbigliamento)</c:v>
          </c:tx>
          <c:spPr>
            <a:solidFill>
              <a:srgbClr val="660066"/>
            </a:solidFill>
            <a:ln w="25400">
              <a:noFill/>
            </a:ln>
          </c:spPr>
          <c:xVal>
            <c:numRef>
              <c:f>'Grafico Tutti dist NEG'!$D$20</c:f>
              <c:numCache>
                <c:formatCode>0.0</c:formatCode>
                <c:ptCount val="1"/>
                <c:pt idx="0">
                  <c:v>-31.521244451076214</c:v>
                </c:pt>
              </c:numCache>
            </c:numRef>
          </c:xVal>
          <c:yVal>
            <c:numRef>
              <c:f>'Grafico Tutti dist NEG'!$F$20</c:f>
              <c:numCache>
                <c:formatCode>0.0</c:formatCode>
                <c:ptCount val="1"/>
                <c:pt idx="0">
                  <c:v>-50.197109067017074</c:v>
                </c:pt>
              </c:numCache>
            </c:numRef>
          </c:yVal>
          <c:bubbleSize>
            <c:numRef>
              <c:f>'Grafico Tutti dist NEG'!$H$20</c:f>
              <c:numCache>
                <c:formatCode>General</c:formatCode>
                <c:ptCount val="1"/>
                <c:pt idx="0">
                  <c:v>22.67749754444182</c:v>
                </c:pt>
              </c:numCache>
            </c:numRef>
          </c:bubbleSize>
        </c:ser>
        <c:ser>
          <c:idx val="19"/>
          <c:order val="19"/>
          <c:tx>
            <c:v>Orafo-Argentiero (oreficeria)</c:v>
          </c:tx>
          <c:spPr>
            <a:solidFill>
              <a:srgbClr val="FF8080"/>
            </a:solidFill>
            <a:ln w="25400">
              <a:noFill/>
            </a:ln>
          </c:spPr>
          <c:xVal>
            <c:numRef>
              <c:f>'Grafico Tutti dist NEG'!$D$21</c:f>
              <c:numCache>
                <c:formatCode>0.0</c:formatCode>
                <c:ptCount val="1"/>
                <c:pt idx="0">
                  <c:v>-39.471885147837945</c:v>
                </c:pt>
              </c:numCache>
            </c:numRef>
          </c:xVal>
          <c:yVal>
            <c:numRef>
              <c:f>'Grafico Tutti dist NEG'!$F$21</c:f>
              <c:numCache>
                <c:formatCode>0.0</c:formatCode>
                <c:ptCount val="1"/>
                <c:pt idx="0">
                  <c:v>-25.355969331872942</c:v>
                </c:pt>
              </c:numCache>
            </c:numRef>
          </c:yVal>
          <c:bubbleSize>
            <c:numRef>
              <c:f>'Grafico Tutti dist NEG'!$H$21</c:f>
              <c:numCache>
                <c:formatCode>General</c:formatCode>
                <c:ptCount val="1"/>
                <c:pt idx="0">
                  <c:v>22.67749754444182</c:v>
                </c:pt>
              </c:numCache>
            </c:numRef>
          </c:bubbleSize>
        </c:ser>
        <c:ser>
          <c:idx val="20"/>
          <c:order val="20"/>
          <c:tx>
            <c:v>Calzaturiero Veronese (calzature)</c:v>
          </c:tx>
          <c:spPr>
            <a:solidFill>
              <a:srgbClr val="0066CC"/>
            </a:solidFill>
            <a:ln w="25400">
              <a:noFill/>
            </a:ln>
          </c:spPr>
          <c:xVal>
            <c:numRef>
              <c:f>'Grafico Tutti dist NEG'!$D$22</c:f>
              <c:numCache>
                <c:formatCode>0.0</c:formatCode>
                <c:ptCount val="1"/>
                <c:pt idx="0">
                  <c:v>-36.580426057425079</c:v>
                </c:pt>
              </c:numCache>
            </c:numRef>
          </c:xVal>
          <c:yVal>
            <c:numRef>
              <c:f>'Grafico Tutti dist NEG'!$F$22</c:f>
              <c:numCache>
                <c:formatCode>0.0</c:formatCode>
                <c:ptCount val="1"/>
                <c:pt idx="0">
                  <c:v>-46.816684961580563</c:v>
                </c:pt>
              </c:numCache>
            </c:numRef>
          </c:yVal>
          <c:bubbleSize>
            <c:numRef>
              <c:f>'Grafico Tutti dist NEG'!$H$22</c:f>
              <c:numCache>
                <c:formatCode>General</c:formatCode>
                <c:ptCount val="1"/>
                <c:pt idx="0">
                  <c:v>30.385976222015003</c:v>
                </c:pt>
              </c:numCache>
            </c:numRef>
          </c:bubbleSize>
        </c:ser>
        <c:ser>
          <c:idx val="21"/>
          <c:order val="21"/>
          <c:tx>
            <c:v>Serico-Comasco (tessile e abbigliamento)</c:v>
          </c:tx>
          <c:spPr>
            <a:solidFill>
              <a:srgbClr val="CCCCFF"/>
            </a:solidFill>
            <a:ln w="25400">
              <a:noFill/>
            </a:ln>
          </c:spPr>
          <c:xVal>
            <c:numRef>
              <c:f>'Grafico Tutti dist NEG'!$D$23</c:f>
              <c:numCache>
                <c:formatCode>0.0</c:formatCode>
                <c:ptCount val="1"/>
                <c:pt idx="0">
                  <c:v>-20.372503134141201</c:v>
                </c:pt>
              </c:numCache>
            </c:numRef>
          </c:xVal>
          <c:yVal>
            <c:numRef>
              <c:f>'Grafico Tutti dist NEG'!$F$23</c:f>
              <c:numCache>
                <c:formatCode>0.0</c:formatCode>
                <c:ptCount val="1"/>
                <c:pt idx="0">
                  <c:v>-16.657810839532431</c:v>
                </c:pt>
              </c:numCache>
            </c:numRef>
          </c:yVal>
          <c:bubbleSize>
            <c:numRef>
              <c:f>'Grafico Tutti dist NEG'!$H$23</c:f>
              <c:numCache>
                <c:formatCode>General</c:formatCode>
                <c:ptCount val="1"/>
                <c:pt idx="0">
                  <c:v>13.897764384317369</c:v>
                </c:pt>
              </c:numCache>
            </c:numRef>
          </c:bubbleSize>
        </c:ser>
        <c:ser>
          <c:idx val="22"/>
          <c:order val="22"/>
          <c:tx>
            <c:v>Gallaratese (tessile e abbigliamento)</c:v>
          </c:tx>
          <c:spPr>
            <a:solidFill>
              <a:srgbClr val="000080"/>
            </a:solidFill>
            <a:ln w="25400">
              <a:noFill/>
            </a:ln>
          </c:spPr>
          <c:xVal>
            <c:numRef>
              <c:f>'Grafico Tutti dist NEG'!$D$24</c:f>
              <c:numCache>
                <c:formatCode>0.0</c:formatCode>
                <c:ptCount val="1"/>
                <c:pt idx="0">
                  <c:v>-25.283160555331662</c:v>
                </c:pt>
              </c:numCache>
            </c:numRef>
          </c:xVal>
          <c:yVal>
            <c:numRef>
              <c:f>'Grafico Tutti dist NEG'!$F$24</c:f>
              <c:numCache>
                <c:formatCode>0.0</c:formatCode>
                <c:ptCount val="1"/>
                <c:pt idx="0">
                  <c:v>-13.624841571609632</c:v>
                </c:pt>
              </c:numCache>
            </c:numRef>
          </c:yVal>
          <c:bubbleSize>
            <c:numRef>
              <c:f>'Grafico Tutti dist NEG'!$H$24</c:f>
              <c:numCache>
                <c:formatCode>General</c:formatCode>
                <c:ptCount val="1"/>
                <c:pt idx="0">
                  <c:v>10.230869753109758</c:v>
                </c:pt>
              </c:numCache>
            </c:numRef>
          </c:bubbleSize>
        </c:ser>
        <c:ser>
          <c:idx val="23"/>
          <c:order val="23"/>
          <c:tx>
            <c:v>Castel Goffredo (tessile e calzetteria fem-minile)</c:v>
          </c:tx>
          <c:spPr>
            <a:solidFill>
              <a:srgbClr val="FF00FF"/>
            </a:solidFill>
            <a:ln w="25400">
              <a:noFill/>
            </a:ln>
          </c:spPr>
          <c:xVal>
            <c:numRef>
              <c:f>'Grafico Tutti dist NEG'!$D$25</c:f>
              <c:numCache>
                <c:formatCode>0.0</c:formatCode>
                <c:ptCount val="1"/>
                <c:pt idx="0">
                  <c:v>-23.714916194380791</c:v>
                </c:pt>
              </c:numCache>
            </c:numRef>
          </c:xVal>
          <c:yVal>
            <c:numRef>
              <c:f>'Grafico Tutti dist NEG'!$F$25</c:f>
              <c:numCache>
                <c:formatCode>0.0</c:formatCode>
                <c:ptCount val="1"/>
                <c:pt idx="0">
                  <c:v>36.240786240786242</c:v>
                </c:pt>
              </c:numCache>
            </c:numRef>
          </c:yVal>
          <c:bubbleSize>
            <c:numRef>
              <c:f>'Grafico Tutti dist NEG'!$H$25</c:f>
              <c:numCache>
                <c:formatCode>General</c:formatCode>
                <c:ptCount val="1"/>
                <c:pt idx="0">
                  <c:v>2.2881050070242432</c:v>
                </c:pt>
              </c:numCache>
            </c:numRef>
          </c:bubbleSize>
        </c:ser>
        <c:ser>
          <c:idx val="24"/>
          <c:order val="24"/>
          <c:tx>
            <c:v>Bergamasca-Val Cavallina-Oglio / Val
Seriana </c:v>
          </c:tx>
          <c:spPr>
            <a:solidFill>
              <a:srgbClr val="FFFF00"/>
            </a:solidFill>
            <a:ln w="25400">
              <a:noFill/>
            </a:ln>
          </c:spPr>
          <c:xVal>
            <c:numRef>
              <c:f>'Grafico Tutti dist NEG'!$D$26</c:f>
              <c:numCache>
                <c:formatCode>0.0</c:formatCode>
                <c:ptCount val="1"/>
                <c:pt idx="0">
                  <c:v>-27.838232325271527</c:v>
                </c:pt>
              </c:numCache>
            </c:numRef>
          </c:xVal>
          <c:yVal>
            <c:numRef>
              <c:f>'Grafico Tutti dist NEG'!$F$26</c:f>
              <c:numCache>
                <c:formatCode>0.0</c:formatCode>
                <c:ptCount val="1"/>
                <c:pt idx="0">
                  <c:v>4.9550643672577053</c:v>
                </c:pt>
              </c:numCache>
            </c:numRef>
          </c:yVal>
          <c:bubbleSize>
            <c:numRef>
              <c:f>'Grafico Tutti dist NEG'!$H$26</c:f>
              <c:numCache>
                <c:formatCode>General</c:formatCode>
                <c:ptCount val="1"/>
                <c:pt idx="0">
                  <c:v>11.563517639169195</c:v>
                </c:pt>
              </c:numCache>
            </c:numRef>
          </c:bubbleSize>
        </c:ser>
        <c:ser>
          <c:idx val="25"/>
          <c:order val="25"/>
          <c:tx>
            <c:v>Bassa Bresciana Abbigliamento (confe-zioni e abbigliamento)</c:v>
          </c:tx>
          <c:spPr>
            <a:solidFill>
              <a:srgbClr val="00FFFF"/>
            </a:solidFill>
            <a:ln w="25400">
              <a:noFill/>
            </a:ln>
          </c:spPr>
          <c:xVal>
            <c:numRef>
              <c:f>'Grafico Tutti dist NEG'!$D$27</c:f>
              <c:numCache>
                <c:formatCode>0.0</c:formatCode>
                <c:ptCount val="1"/>
                <c:pt idx="0">
                  <c:v>7.2210726926218527</c:v>
                </c:pt>
              </c:numCache>
            </c:numRef>
          </c:xVal>
          <c:yVal>
            <c:numRef>
              <c:f>'Grafico Tutti dist NEG'!$F$27</c:f>
              <c:numCache>
                <c:formatCode>0.0</c:formatCode>
                <c:ptCount val="1"/>
                <c:pt idx="0">
                  <c:v>24.941724941724889</c:v>
                </c:pt>
              </c:numCache>
            </c:numRef>
          </c:yVal>
          <c:bubbleSize>
            <c:numRef>
              <c:f>'Grafico Tutti dist NEG'!$H$27</c:f>
              <c:numCache>
                <c:formatCode>General</c:formatCode>
                <c:ptCount val="1"/>
                <c:pt idx="0">
                  <c:v>5.1051675087107853</c:v>
                </c:pt>
              </c:numCache>
            </c:numRef>
          </c:bubbleSize>
        </c:ser>
        <c:ser>
          <c:idx val="26"/>
          <c:order val="26"/>
          <c:tx>
            <c:v>Omegna-Stresa-Varallo Sesia (casalinghi)</c:v>
          </c:tx>
          <c:spPr>
            <a:solidFill>
              <a:srgbClr val="800080"/>
            </a:solidFill>
            <a:ln w="25400">
              <a:noFill/>
            </a:ln>
          </c:spPr>
          <c:xVal>
            <c:numRef>
              <c:f>'Grafico Tutti dist NEG'!$D$28</c:f>
              <c:numCache>
                <c:formatCode>0.0</c:formatCode>
                <c:ptCount val="1"/>
                <c:pt idx="0">
                  <c:v>-8.5594769729229583</c:v>
                </c:pt>
              </c:numCache>
            </c:numRef>
          </c:xVal>
          <c:yVal>
            <c:numRef>
              <c:f>'Grafico Tutti dist NEG'!$F$28</c:f>
              <c:numCache>
                <c:formatCode>0.0</c:formatCode>
                <c:ptCount val="1"/>
                <c:pt idx="0">
                  <c:v>-22.023047375160015</c:v>
                </c:pt>
              </c:numCache>
            </c:numRef>
          </c:yVal>
          <c:bubbleSize>
            <c:numRef>
              <c:f>'Grafico Tutti dist NEG'!$H$28</c:f>
              <c:numCache>
                <c:formatCode>General</c:formatCode>
                <c:ptCount val="1"/>
                <c:pt idx="0">
                  <c:v>13.882827702209056</c:v>
                </c:pt>
              </c:numCache>
            </c:numRef>
          </c:bubbleSize>
        </c:ser>
        <c:ser>
          <c:idx val="27"/>
          <c:order val="27"/>
          <c:tx>
            <c:v>Gattinara-Borgosesia (tessile e abbiglia-mento)</c:v>
          </c:tx>
          <c:spPr>
            <a:solidFill>
              <a:srgbClr val="800000"/>
            </a:solidFill>
            <a:ln w="25400">
              <a:noFill/>
            </a:ln>
          </c:spPr>
          <c:xVal>
            <c:numRef>
              <c:f>'Grafico Tutti dist NEG'!$D$29</c:f>
              <c:numCache>
                <c:formatCode>0.0</c:formatCode>
                <c:ptCount val="1"/>
                <c:pt idx="0">
                  <c:v>-27.890550124592711</c:v>
                </c:pt>
              </c:numCache>
            </c:numRef>
          </c:xVal>
          <c:yVal>
            <c:numRef>
              <c:f>'Grafico Tutti dist NEG'!$F$29</c:f>
              <c:numCache>
                <c:formatCode>0.0</c:formatCode>
                <c:ptCount val="1"/>
                <c:pt idx="0">
                  <c:v>9.1760299625468171</c:v>
                </c:pt>
              </c:numCache>
            </c:numRef>
          </c:yVal>
          <c:bubbleSize>
            <c:numRef>
              <c:f>'Grafico Tutti dist NEG'!$H$29</c:f>
              <c:numCache>
                <c:formatCode>General</c:formatCode>
                <c:ptCount val="1"/>
                <c:pt idx="0">
                  <c:v>4.8443188063771503</c:v>
                </c:pt>
              </c:numCache>
            </c:numRef>
          </c:bubbleSize>
        </c:ser>
        <c:ser>
          <c:idx val="28"/>
          <c:order val="28"/>
          <c:tx>
            <c:v>Biella / Cossato / Crevacuore / Tollegno /
Trivero (tessile, abbigliamento e macchine tessili)</c:v>
          </c:tx>
          <c:spPr>
            <a:solidFill>
              <a:srgbClr val="008080"/>
            </a:solidFill>
            <a:ln w="25400">
              <a:noFill/>
            </a:ln>
          </c:spPr>
          <c:xVal>
            <c:numRef>
              <c:f>'Grafico Tutti dist NEG'!$D$30</c:f>
              <c:numCache>
                <c:formatCode>0.0</c:formatCode>
                <c:ptCount val="1"/>
                <c:pt idx="0">
                  <c:v>-29.940976449351425</c:v>
                </c:pt>
              </c:numCache>
            </c:numRef>
          </c:xVal>
          <c:yVal>
            <c:numRef>
              <c:f>'Grafico Tutti dist NEG'!$F$30</c:f>
              <c:numCache>
                <c:formatCode>0.0</c:formatCode>
                <c:ptCount val="1"/>
                <c:pt idx="0">
                  <c:v>-28.856950370536715</c:v>
                </c:pt>
              </c:numCache>
            </c:numRef>
          </c:yVal>
          <c:bubbleSize>
            <c:numRef>
              <c:f>'Grafico Tutti dist NEG'!$H$30</c:f>
              <c:numCache>
                <c:formatCode>General</c:formatCode>
                <c:ptCount val="1"/>
                <c:pt idx="0">
                  <c:v>10.461116868862456</c:v>
                </c:pt>
              </c:numCache>
            </c:numRef>
          </c:bubbleSize>
        </c:ser>
        <c:bubbleScale val="50"/>
        <c:sizeRepresents val="w"/>
        <c:axId val="81094144"/>
        <c:axId val="81095680"/>
      </c:bubbleChart>
      <c:valAx>
        <c:axId val="81094144"/>
        <c:scaling>
          <c:orientation val="minMax"/>
        </c:scaling>
        <c:axPos val="b"/>
        <c:numFmt formatCode="0.0" sourceLinked="1"/>
        <c:tickLblPos val="nextTo"/>
        <c:crossAx val="81095680"/>
        <c:crosses val="autoZero"/>
        <c:crossBetween val="midCat"/>
      </c:valAx>
      <c:valAx>
        <c:axId val="81095680"/>
        <c:scaling>
          <c:orientation val="minMax"/>
        </c:scaling>
        <c:axPos val="l"/>
        <c:majorGridlines/>
        <c:numFmt formatCode="0.0" sourceLinked="1"/>
        <c:tickLblPos val="nextTo"/>
        <c:crossAx val="810941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567005051884891"/>
          <c:y val="1.4975114194017321E-2"/>
          <c:w val="0.33257160054872781"/>
          <c:h val="0.98502488580598258"/>
        </c:manualLayout>
      </c:layout>
      <c:txPr>
        <a:bodyPr/>
        <a:lstStyle/>
        <a:p>
          <a:pPr>
            <a:defRPr sz="800"/>
          </a:pPr>
          <a:endParaRPr lang="it-IT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2.3854951185495119E-2"/>
          <c:y val="1.0611727297528696E-2"/>
          <c:w val="0.6176808442877697"/>
          <c:h val="0.97877654540494252"/>
        </c:manualLayout>
      </c:layout>
      <c:bubbleChart>
        <c:ser>
          <c:idx val="0"/>
          <c:order val="0"/>
          <c:tx>
            <c:v>Orticolo del Sud-Est Sicilia</c:v>
          </c:tx>
          <c:spPr>
            <a:solidFill>
              <a:srgbClr val="FF0000"/>
            </a:solidFill>
          </c:spPr>
          <c:xVal>
            <c:numRef>
              <c:f>'Grafico tutti dist POS'!$D$2</c:f>
              <c:numCache>
                <c:formatCode>0.0</c:formatCode>
                <c:ptCount val="1"/>
                <c:pt idx="0">
                  <c:v>14.793755496921719</c:v>
                </c:pt>
              </c:numCache>
            </c:numRef>
          </c:xVal>
          <c:yVal>
            <c:numRef>
              <c:f>'Grafico tutti dist POS'!$F$2</c:f>
              <c:numCache>
                <c:formatCode>General</c:formatCode>
                <c:ptCount val="1"/>
              </c:numCache>
            </c:numRef>
          </c:yVal>
          <c:bubbleSize>
            <c:numRef>
              <c:f>'Grafico tutti dist POS'!$H$2</c:f>
              <c:numCache>
                <c:formatCode>0.0</c:formatCode>
                <c:ptCount val="1"/>
                <c:pt idx="0">
                  <c:v>439.73209092365573</c:v>
                </c:pt>
              </c:numCache>
            </c:numRef>
          </c:bubbleSize>
        </c:ser>
        <c:ser>
          <c:idx val="1"/>
          <c:order val="1"/>
          <c:tx>
            <c:v>Coltello</c:v>
          </c:tx>
          <c:spPr>
            <a:solidFill>
              <a:srgbClr val="00FF00"/>
            </a:solidFill>
            <a:ln w="25400">
              <a:noFill/>
            </a:ln>
          </c:spPr>
          <c:xVal>
            <c:numRef>
              <c:f>'Grafico tutti dist POS'!$D$3</c:f>
              <c:numCache>
                <c:formatCode>0.0</c:formatCode>
                <c:ptCount val="1"/>
                <c:pt idx="0">
                  <c:v>0.21807359307359775</c:v>
                </c:pt>
              </c:numCache>
            </c:numRef>
          </c:xVal>
          <c:yVal>
            <c:numRef>
              <c:f>'Grafico tutti dist POS'!$F$3</c:f>
              <c:numCache>
                <c:formatCode>General</c:formatCode>
                <c:ptCount val="1"/>
              </c:numCache>
            </c:numRef>
          </c:yVal>
          <c:bubbleSize>
            <c:numRef>
              <c:f>'Grafico tutti dist POS'!$H$3</c:f>
              <c:numCache>
                <c:formatCode>0.0</c:formatCode>
                <c:ptCount val="1"/>
                <c:pt idx="0">
                  <c:v>82.535601056868558</c:v>
                </c:pt>
              </c:numCache>
            </c:numRef>
          </c:bubbleSize>
        </c:ser>
        <c:ser>
          <c:idx val="2"/>
          <c:order val="2"/>
          <c:tx>
            <c:v>62</c:v>
          </c:tx>
          <c:spPr>
            <a:solidFill>
              <a:srgbClr val="0000FF"/>
            </a:solidFill>
            <a:ln w="25400">
              <a:noFill/>
            </a:ln>
          </c:spPr>
          <c:xVal>
            <c:numRef>
              <c:f>'Grafico tutti dist POS'!$D$4</c:f>
              <c:numCache>
                <c:formatCode>0.0</c:formatCode>
                <c:ptCount val="1"/>
                <c:pt idx="0">
                  <c:v>6.940714747437446</c:v>
                </c:pt>
              </c:numCache>
            </c:numRef>
          </c:xVal>
          <c:yVal>
            <c:numRef>
              <c:f>'Grafico tutti dist POS'!$F$4</c:f>
              <c:numCache>
                <c:formatCode>General</c:formatCode>
                <c:ptCount val="1"/>
              </c:numCache>
            </c:numRef>
          </c:yVal>
          <c:bubbleSize>
            <c:numRef>
              <c:f>'Grafico tutti dist POS'!$H$4</c:f>
              <c:numCache>
                <c:formatCode>0.0</c:formatCode>
                <c:ptCount val="1"/>
                <c:pt idx="0">
                  <c:v>27.3219987543409</c:v>
                </c:pt>
              </c:numCache>
            </c:numRef>
          </c:bubbleSize>
        </c:ser>
        <c:ser>
          <c:idx val="3"/>
          <c:order val="3"/>
          <c:tx>
            <c:v>Sughero di Calangianus-Tempio Pausania (sughero)</c:v>
          </c:tx>
          <c:spPr>
            <a:solidFill>
              <a:srgbClr val="FFFF00"/>
            </a:solidFill>
            <a:ln w="25400">
              <a:noFill/>
            </a:ln>
          </c:spPr>
          <c:xVal>
            <c:numRef>
              <c:f>'Grafico tutti dist POS'!$D$5</c:f>
              <c:numCache>
                <c:formatCode>0.0</c:formatCode>
                <c:ptCount val="1"/>
                <c:pt idx="0">
                  <c:v>-16.752678155565892</c:v>
                </c:pt>
              </c:numCache>
            </c:numRef>
          </c:xVal>
          <c:yVal>
            <c:numRef>
              <c:f>'Grafico tutti dist POS'!$F$5</c:f>
              <c:numCache>
                <c:formatCode>0.0</c:formatCode>
                <c:ptCount val="1"/>
                <c:pt idx="0">
                  <c:v>8.1967213114753985</c:v>
                </c:pt>
              </c:numCache>
            </c:numRef>
          </c:yVal>
          <c:bubbleSize>
            <c:numRef>
              <c:f>'Grafico tutti dist POS'!$H$5</c:f>
              <c:numCache>
                <c:formatCode>General</c:formatCode>
                <c:ptCount val="1"/>
              </c:numCache>
            </c:numRef>
          </c:bubbleSize>
        </c:ser>
        <c:ser>
          <c:idx val="4"/>
          <c:order val="4"/>
          <c:tx>
            <c:v>54</c:v>
          </c:tx>
          <c:spPr>
            <a:solidFill>
              <a:srgbClr val="FF00FF"/>
            </a:solidFill>
            <a:ln w="25400">
              <a:noFill/>
            </a:ln>
          </c:spPr>
          <c:xVal>
            <c:numRef>
              <c:f>'Grafico tutti dist POS'!$D$6</c:f>
              <c:numCache>
                <c:formatCode>0.0</c:formatCode>
                <c:ptCount val="1"/>
                <c:pt idx="0">
                  <c:v>4.6263169398906934</c:v>
                </c:pt>
              </c:numCache>
            </c:numRef>
          </c:xVal>
          <c:yVal>
            <c:numRef>
              <c:f>'Grafico tutti dist POS'!$F$6</c:f>
              <c:numCache>
                <c:formatCode>0.0</c:formatCode>
                <c:ptCount val="1"/>
                <c:pt idx="0">
                  <c:v>18.951392681594729</c:v>
                </c:pt>
              </c:numCache>
            </c:numRef>
          </c:yVal>
          <c:bubbleSize>
            <c:numRef>
              <c:f>'Grafico tutti dist POS'!$H$6</c:f>
              <c:numCache>
                <c:formatCode>0.0</c:formatCode>
                <c:ptCount val="1"/>
                <c:pt idx="0">
                  <c:v>29.394795272172846</c:v>
                </c:pt>
              </c:numCache>
            </c:numRef>
          </c:bubbleSize>
        </c:ser>
        <c:ser>
          <c:idx val="5"/>
          <c:order val="5"/>
          <c:tx>
            <c:v>53</c:v>
          </c:tx>
          <c:spPr>
            <a:solidFill>
              <a:srgbClr val="00FFFF"/>
            </a:solidFill>
            <a:ln w="25400">
              <a:noFill/>
            </a:ln>
          </c:spPr>
          <c:xVal>
            <c:numRef>
              <c:f>'Grafico tutti dist POS'!$D$7</c:f>
              <c:numCache>
                <c:formatCode>0.0</c:formatCode>
                <c:ptCount val="1"/>
                <c:pt idx="0">
                  <c:v>-19.391769144773587</c:v>
                </c:pt>
              </c:numCache>
            </c:numRef>
          </c:xVal>
          <c:yVal>
            <c:numRef>
              <c:f>'Grafico tutti dist POS'!$F$7</c:f>
              <c:numCache>
                <c:formatCode>0.0</c:formatCode>
                <c:ptCount val="1"/>
                <c:pt idx="0">
                  <c:v>-17.425431711145961</c:v>
                </c:pt>
              </c:numCache>
            </c:numRef>
          </c:yVal>
          <c:bubbleSize>
            <c:numRef>
              <c:f>'Grafico tutti dist POS'!$H$7</c:f>
              <c:numCache>
                <c:formatCode>0.0</c:formatCode>
                <c:ptCount val="1"/>
                <c:pt idx="0">
                  <c:v>26.278712118904931</c:v>
                </c:pt>
              </c:numCache>
            </c:numRef>
          </c:bubbleSize>
        </c:ser>
        <c:ser>
          <c:idx val="6"/>
          <c:order val="6"/>
          <c:tx>
            <c:v>Maiella (abbigliamento)</c:v>
          </c:tx>
          <c:spPr>
            <a:solidFill>
              <a:srgbClr val="800000"/>
            </a:solidFill>
            <a:ln w="25400">
              <a:noFill/>
            </a:ln>
          </c:spPr>
          <c:xVal>
            <c:numRef>
              <c:f>'Grafico tutti dist POS'!$D$8</c:f>
              <c:numCache>
                <c:formatCode>0.0</c:formatCode>
                <c:ptCount val="1"/>
                <c:pt idx="0">
                  <c:v>-11.722019781363857</c:v>
                </c:pt>
              </c:numCache>
            </c:numRef>
          </c:xVal>
          <c:yVal>
            <c:numRef>
              <c:f>'Grafico tutti dist POS'!$F$8</c:f>
              <c:numCache>
                <c:formatCode>0.0</c:formatCode>
                <c:ptCount val="1"/>
                <c:pt idx="0">
                  <c:v>-36.212624584717524</c:v>
                </c:pt>
              </c:numCache>
            </c:numRef>
          </c:yVal>
          <c:bubbleSize>
            <c:numRef>
              <c:f>'Grafico tutti dist POS'!$H$8</c:f>
              <c:numCache>
                <c:formatCode>0.0</c:formatCode>
                <c:ptCount val="1"/>
                <c:pt idx="0">
                  <c:v>57.77705746360509</c:v>
                </c:pt>
              </c:numCache>
            </c:numRef>
          </c:bubbleSize>
        </c:ser>
        <c:ser>
          <c:idx val="7"/>
          <c:order val="7"/>
          <c:tx>
            <c:v>49</c:v>
          </c:tx>
          <c:spPr>
            <a:solidFill>
              <a:srgbClr val="008000"/>
            </a:solidFill>
            <a:ln w="25400">
              <a:noFill/>
            </a:ln>
          </c:spPr>
          <c:xVal>
            <c:numRef>
              <c:f>'Grafico tutti dist POS'!$D$9</c:f>
              <c:numCache>
                <c:formatCode>0.0</c:formatCode>
                <c:ptCount val="1"/>
                <c:pt idx="0">
                  <c:v>40.597793380140416</c:v>
                </c:pt>
              </c:numCache>
            </c:numRef>
          </c:xVal>
          <c:yVal>
            <c:numRef>
              <c:f>'Grafico tutti dist POS'!$F$9</c:f>
              <c:numCache>
                <c:formatCode>0.0</c:formatCode>
                <c:ptCount val="1"/>
                <c:pt idx="0">
                  <c:v>-20.284174424301813</c:v>
                </c:pt>
              </c:numCache>
            </c:numRef>
          </c:yVal>
          <c:bubbleSize>
            <c:numRef>
              <c:f>'Grafico tutti dist POS'!$H$9</c:f>
              <c:numCache>
                <c:formatCode>0.0</c:formatCode>
                <c:ptCount val="1"/>
                <c:pt idx="0">
                  <c:v>47.676760877963801</c:v>
                </c:pt>
              </c:numCache>
            </c:numRef>
          </c:bubbleSize>
        </c:ser>
        <c:ser>
          <c:idx val="8"/>
          <c:order val="8"/>
          <c:tx>
            <c:v>48</c:v>
          </c:tx>
          <c:spPr>
            <a:solidFill>
              <a:srgbClr val="000080"/>
            </a:solidFill>
            <a:ln w="25400">
              <a:noFill/>
            </a:ln>
          </c:spPr>
          <c:xVal>
            <c:numRef>
              <c:f>'Grafico tutti dist POS'!$D$10</c:f>
              <c:numCache>
                <c:formatCode>0.0</c:formatCode>
                <c:ptCount val="1"/>
                <c:pt idx="0">
                  <c:v>-20.549899115318951</c:v>
                </c:pt>
              </c:numCache>
            </c:numRef>
          </c:xVal>
          <c:yVal>
            <c:numRef>
              <c:f>'Grafico tutti dist POS'!$F$10</c:f>
              <c:numCache>
                <c:formatCode>0.0</c:formatCode>
                <c:ptCount val="1"/>
                <c:pt idx="0">
                  <c:v>5.0147492625368715</c:v>
                </c:pt>
              </c:numCache>
            </c:numRef>
          </c:yVal>
          <c:bubbleSize>
            <c:numRef>
              <c:f>'Grafico tutti dist POS'!$H$10</c:f>
              <c:numCache>
                <c:formatCode>0.0</c:formatCode>
                <c:ptCount val="1"/>
                <c:pt idx="0">
                  <c:v>29.444685485080075</c:v>
                </c:pt>
              </c:numCache>
            </c:numRef>
          </c:bubbleSize>
        </c:ser>
        <c:ser>
          <c:idx val="9"/>
          <c:order val="9"/>
          <c:tx>
            <c:v>46</c:v>
          </c:tx>
          <c:spPr>
            <a:solidFill>
              <a:srgbClr val="808000"/>
            </a:solidFill>
            <a:ln w="25400">
              <a:noFill/>
            </a:ln>
          </c:spPr>
          <c:xVal>
            <c:numRef>
              <c:f>'Grafico tutti dist POS'!$D$11</c:f>
              <c:numCache>
                <c:formatCode>0.0</c:formatCode>
                <c:ptCount val="1"/>
                <c:pt idx="0">
                  <c:v>-14.696980641433115</c:v>
                </c:pt>
              </c:numCache>
            </c:numRef>
          </c:xVal>
          <c:yVal>
            <c:numRef>
              <c:f>'Grafico tutti dist POS'!$F$11</c:f>
              <c:numCache>
                <c:formatCode>0.0</c:formatCode>
                <c:ptCount val="1"/>
                <c:pt idx="0">
                  <c:v>-14.918132201334142</c:v>
                </c:pt>
              </c:numCache>
            </c:numRef>
          </c:yVal>
          <c:bubbleSize>
            <c:numRef>
              <c:f>'Grafico tutti dist POS'!$H$11</c:f>
              <c:numCache>
                <c:formatCode>0.0</c:formatCode>
                <c:ptCount val="1"/>
                <c:pt idx="0">
                  <c:v>9.8153034996781781</c:v>
                </c:pt>
              </c:numCache>
            </c:numRef>
          </c:bubbleSize>
        </c:ser>
        <c:ser>
          <c:idx val="10"/>
          <c:order val="10"/>
          <c:tx>
            <c:v>Fabriano (meccanica ed elettrodomestici)</c:v>
          </c:tx>
          <c:spPr>
            <a:solidFill>
              <a:srgbClr val="800080"/>
            </a:solidFill>
            <a:ln w="25400">
              <a:noFill/>
            </a:ln>
          </c:spPr>
          <c:xVal>
            <c:numRef>
              <c:f>'Grafico tutti dist POS'!$D$12</c:f>
              <c:numCache>
                <c:formatCode>0.0</c:formatCode>
                <c:ptCount val="1"/>
                <c:pt idx="0">
                  <c:v>55.014777327935207</c:v>
                </c:pt>
              </c:numCache>
            </c:numRef>
          </c:xVal>
          <c:yVal>
            <c:numRef>
              <c:f>'Grafico tutti dist POS'!$F$12</c:f>
              <c:numCache>
                <c:formatCode>0.0</c:formatCode>
                <c:ptCount val="1"/>
                <c:pt idx="0">
                  <c:v>-43.243243243243192</c:v>
                </c:pt>
              </c:numCache>
            </c:numRef>
          </c:yVal>
          <c:bubbleSize>
            <c:numRef>
              <c:f>'Grafico tutti dist POS'!$H$12</c:f>
              <c:numCache>
                <c:formatCode>0.0</c:formatCode>
                <c:ptCount val="1"/>
                <c:pt idx="0">
                  <c:v>53.879326651278305</c:v>
                </c:pt>
              </c:numCache>
            </c:numRef>
          </c:bubbleSize>
        </c:ser>
        <c:ser>
          <c:idx val="11"/>
          <c:order val="11"/>
          <c:tx>
            <c:v>Poggibonsi / Sinalunga (legno e mobili)</c:v>
          </c:tx>
          <c:spPr>
            <a:solidFill>
              <a:srgbClr val="008080"/>
            </a:solidFill>
            <a:ln w="25400">
              <a:noFill/>
            </a:ln>
          </c:spPr>
          <c:xVal>
            <c:numRef>
              <c:f>'Grafico tutti dist POS'!$D$13</c:f>
              <c:numCache>
                <c:formatCode>0.0</c:formatCode>
                <c:ptCount val="1"/>
                <c:pt idx="0">
                  <c:v>-34.663688840022012</c:v>
                </c:pt>
              </c:numCache>
            </c:numRef>
          </c:xVal>
          <c:yVal>
            <c:numRef>
              <c:f>'Grafico tutti dist POS'!$F$13</c:f>
              <c:numCache>
                <c:formatCode>0.0</c:formatCode>
                <c:ptCount val="1"/>
                <c:pt idx="0">
                  <c:v>-39.424280350438046</c:v>
                </c:pt>
              </c:numCache>
            </c:numRef>
          </c:yVal>
          <c:bubbleSize>
            <c:numRef>
              <c:f>'Grafico tutti dist POS'!$H$13</c:f>
              <c:numCache>
                <c:formatCode>0.0</c:formatCode>
                <c:ptCount val="1"/>
                <c:pt idx="0">
                  <c:v>0.36220700807308503</c:v>
                </c:pt>
              </c:numCache>
            </c:numRef>
          </c:bubbleSize>
        </c:ser>
        <c:ser>
          <c:idx val="12"/>
          <c:order val="12"/>
          <c:tx>
            <c:v>Empoli (tessile e abbigliamento)</c:v>
          </c:tx>
          <c:spPr>
            <a:solidFill>
              <a:srgbClr val="C0C0C0"/>
            </a:solidFill>
            <a:ln w="25400">
              <a:noFill/>
            </a:ln>
          </c:spPr>
          <c:xVal>
            <c:numRef>
              <c:f>'Grafico tutti dist POS'!$D$14</c:f>
              <c:numCache>
                <c:formatCode>0.0</c:formatCode>
                <c:ptCount val="1"/>
                <c:pt idx="0">
                  <c:v>-19.74095909560566</c:v>
                </c:pt>
              </c:numCache>
            </c:numRef>
          </c:xVal>
          <c:yVal>
            <c:numRef>
              <c:f>'Grafico tutti dist POS'!$F$14</c:f>
              <c:numCache>
                <c:formatCode>0.0</c:formatCode>
                <c:ptCount val="1"/>
                <c:pt idx="0">
                  <c:v>68.196721311475358</c:v>
                </c:pt>
              </c:numCache>
            </c:numRef>
          </c:yVal>
          <c:bubbleSize>
            <c:numRef>
              <c:f>'Grafico tutti dist POS'!$H$14</c:f>
              <c:numCache>
                <c:formatCode>0.0</c:formatCode>
                <c:ptCount val="1"/>
                <c:pt idx="0">
                  <c:v>1.3918484120532639</c:v>
                </c:pt>
              </c:numCache>
            </c:numRef>
          </c:bubbleSize>
        </c:ser>
        <c:ser>
          <c:idx val="13"/>
          <c:order val="13"/>
          <c:tx>
            <c:v>39</c:v>
          </c:tx>
          <c:spPr>
            <a:solidFill>
              <a:srgbClr val="808080"/>
            </a:solidFill>
            <a:ln w="25400">
              <a:noFill/>
            </a:ln>
          </c:spPr>
          <c:xVal>
            <c:numRef>
              <c:f>'Grafico tutti dist POS'!$D$15</c:f>
              <c:numCache>
                <c:formatCode>0.0</c:formatCode>
                <c:ptCount val="1"/>
                <c:pt idx="0">
                  <c:v>-12.342294016052024</c:v>
                </c:pt>
              </c:numCache>
            </c:numRef>
          </c:xVal>
          <c:yVal>
            <c:numRef>
              <c:f>'Grafico tutti dist POS'!$F$15</c:f>
              <c:numCache>
                <c:formatCode>0.0</c:formatCode>
                <c:ptCount val="1"/>
                <c:pt idx="0">
                  <c:v>-28.171763175016292</c:v>
                </c:pt>
              </c:numCache>
            </c:numRef>
          </c:yVal>
          <c:bubbleSize>
            <c:numRef>
              <c:f>'Grafico tutti dist POS'!$H$15</c:f>
              <c:numCache>
                <c:formatCode>0.0</c:formatCode>
                <c:ptCount val="1"/>
                <c:pt idx="0">
                  <c:v>12.559564363164426</c:v>
                </c:pt>
              </c:numCache>
            </c:numRef>
          </c:bubbleSize>
        </c:ser>
        <c:ser>
          <c:idx val="14"/>
          <c:order val="14"/>
          <c:tx>
            <c:v>Capannori (carta e macchinari per carta)</c:v>
          </c:tx>
          <c:spPr>
            <a:solidFill>
              <a:srgbClr val="9999FF"/>
            </a:solidFill>
            <a:ln w="25400">
              <a:noFill/>
            </a:ln>
          </c:spPr>
          <c:xVal>
            <c:numRef>
              <c:f>'Grafico tutti dist POS'!$D$16</c:f>
              <c:numCache>
                <c:formatCode>0.0</c:formatCode>
                <c:ptCount val="1"/>
                <c:pt idx="0">
                  <c:v>-3.1433336044903695</c:v>
                </c:pt>
              </c:numCache>
            </c:numRef>
          </c:xVal>
          <c:yVal>
            <c:numRef>
              <c:f>'Grafico tutti dist POS'!$F$16</c:f>
              <c:numCache>
                <c:formatCode>0.0</c:formatCode>
                <c:ptCount val="1"/>
                <c:pt idx="0">
                  <c:v>72.323552735923755</c:v>
                </c:pt>
              </c:numCache>
            </c:numRef>
          </c:yVal>
          <c:bubbleSize>
            <c:numRef>
              <c:f>'Grafico tutti dist POS'!$H$16</c:f>
              <c:numCache>
                <c:formatCode>0.0</c:formatCode>
                <c:ptCount val="1"/>
                <c:pt idx="0">
                  <c:v>26.719283737357415</c:v>
                </c:pt>
              </c:numCache>
            </c:numRef>
          </c:bubbleSize>
        </c:ser>
        <c:ser>
          <c:idx val="15"/>
          <c:order val="15"/>
          <c:tx>
            <c:v>Sassuolo (piastrelle)</c:v>
          </c:tx>
          <c:spPr>
            <a:solidFill>
              <a:srgbClr val="993366"/>
            </a:solidFill>
            <a:ln w="25400">
              <a:noFill/>
            </a:ln>
          </c:spPr>
          <c:xVal>
            <c:numRef>
              <c:f>'Grafico tutti dist POS'!$D$17</c:f>
              <c:numCache>
                <c:formatCode>0.0</c:formatCode>
                <c:ptCount val="1"/>
                <c:pt idx="0">
                  <c:v>-13.255904900834906</c:v>
                </c:pt>
              </c:numCache>
            </c:numRef>
          </c:xVal>
          <c:yVal>
            <c:numRef>
              <c:f>'Grafico tutti dist POS'!$F$17</c:f>
              <c:numCache>
                <c:formatCode>0.0</c:formatCode>
                <c:ptCount val="1"/>
                <c:pt idx="0">
                  <c:v>-11.556315660884437</c:v>
                </c:pt>
              </c:numCache>
            </c:numRef>
          </c:yVal>
          <c:bubbleSize>
            <c:numRef>
              <c:f>'Grafico tutti dist POS'!$H$17</c:f>
              <c:numCache>
                <c:formatCode>0.0</c:formatCode>
                <c:ptCount val="1"/>
                <c:pt idx="0">
                  <c:v>8.6630082720419228</c:v>
                </c:pt>
              </c:numCache>
            </c:numRef>
          </c:bubbleSize>
        </c:ser>
        <c:ser>
          <c:idx val="16"/>
          <c:order val="16"/>
          <c:tx>
            <c:v>Mirandola (biomedicale)</c:v>
          </c:tx>
          <c:spPr>
            <a:solidFill>
              <a:schemeClr val="accent6">
                <a:lumMod val="75000"/>
              </a:schemeClr>
            </a:solidFill>
            <a:ln w="25400">
              <a:noFill/>
            </a:ln>
          </c:spPr>
          <c:xVal>
            <c:numRef>
              <c:f>'Grafico tutti dist POS'!$D$18</c:f>
              <c:numCache>
                <c:formatCode>0.0</c:formatCode>
                <c:ptCount val="1"/>
                <c:pt idx="0">
                  <c:v>-22.136383300886887</c:v>
                </c:pt>
              </c:numCache>
            </c:numRef>
          </c:xVal>
          <c:yVal>
            <c:numRef>
              <c:f>'Grafico tutti dist POS'!$F$18</c:f>
              <c:numCache>
                <c:formatCode>General</c:formatCode>
                <c:ptCount val="1"/>
              </c:numCache>
            </c:numRef>
          </c:yVal>
          <c:bubbleSize>
            <c:numRef>
              <c:f>'Grafico tutti dist POS'!$H$18</c:f>
              <c:numCache>
                <c:formatCode>0.0</c:formatCode>
                <c:ptCount val="1"/>
                <c:pt idx="0">
                  <c:v>10.501895421958363</c:v>
                </c:pt>
              </c:numCache>
            </c:numRef>
          </c:bubbleSize>
        </c:ser>
        <c:ser>
          <c:idx val="17"/>
          <c:order val="17"/>
          <c:tx>
            <c:v>Langhirano (agroalimentare)</c:v>
          </c:tx>
          <c:spPr>
            <a:solidFill>
              <a:srgbClr val="CCFFFF"/>
            </a:solidFill>
            <a:ln w="25400">
              <a:noFill/>
            </a:ln>
          </c:spPr>
          <c:xVal>
            <c:numRef>
              <c:f>'Grafico tutti dist POS'!$D$19</c:f>
              <c:numCache>
                <c:formatCode>0.0</c:formatCode>
                <c:ptCount val="1"/>
                <c:pt idx="0">
                  <c:v>1.8807570570376555</c:v>
                </c:pt>
              </c:numCache>
            </c:numRef>
          </c:xVal>
          <c:yVal>
            <c:numRef>
              <c:f>'Grafico tutti dist POS'!$F$19</c:f>
              <c:numCache>
                <c:formatCode>0.0</c:formatCode>
                <c:ptCount val="1"/>
                <c:pt idx="0">
                  <c:v>22.547584187408518</c:v>
                </c:pt>
              </c:numCache>
            </c:numRef>
          </c:yVal>
          <c:bubbleSize>
            <c:numRef>
              <c:f>'Grafico tutti dist POS'!$H$19</c:f>
              <c:numCache>
                <c:formatCode>0.0</c:formatCode>
                <c:ptCount val="1"/>
                <c:pt idx="0">
                  <c:v>24.986968515725426</c:v>
                </c:pt>
              </c:numCache>
            </c:numRef>
          </c:bubbleSize>
        </c:ser>
        <c:ser>
          <c:idx val="18"/>
          <c:order val="18"/>
          <c:tx>
            <c:v>31</c:v>
          </c:tx>
          <c:spPr>
            <a:solidFill>
              <a:srgbClr val="660066"/>
            </a:solidFill>
            <a:ln w="25400">
              <a:noFill/>
            </a:ln>
          </c:spPr>
          <c:xVal>
            <c:numRef>
              <c:f>'Grafico tutti dist POS'!$D$20</c:f>
              <c:numCache>
                <c:formatCode>0.0</c:formatCode>
                <c:ptCount val="1"/>
                <c:pt idx="0">
                  <c:v>-14.228593663146171</c:v>
                </c:pt>
              </c:numCache>
            </c:numRef>
          </c:xVal>
          <c:yVal>
            <c:numRef>
              <c:f>'Grafico tutti dist POS'!$F$20</c:f>
              <c:numCache>
                <c:formatCode>0.0</c:formatCode>
                <c:ptCount val="1"/>
                <c:pt idx="0">
                  <c:v>4.5212308750214865</c:v>
                </c:pt>
              </c:numCache>
            </c:numRef>
          </c:yVal>
          <c:bubbleSize>
            <c:numRef>
              <c:f>'Grafico tutti dist POS'!$H$20</c:f>
              <c:numCache>
                <c:formatCode>0.0</c:formatCode>
                <c:ptCount val="1"/>
                <c:pt idx="0">
                  <c:v>39.365282625108136</c:v>
                </c:pt>
              </c:numCache>
            </c:numRef>
          </c:bubbleSize>
        </c:ser>
        <c:ser>
          <c:idx val="19"/>
          <c:order val="19"/>
          <c:tx>
            <c:v>Carpi (tessile e abbigliamento)</c:v>
          </c:tx>
          <c:spPr>
            <a:solidFill>
              <a:srgbClr val="FF8080"/>
            </a:solidFill>
            <a:ln w="25400">
              <a:noFill/>
            </a:ln>
          </c:spPr>
          <c:xVal>
            <c:numRef>
              <c:f>'Grafico tutti dist POS'!$D$21</c:f>
              <c:numCache>
                <c:formatCode>0.0</c:formatCode>
                <c:ptCount val="1"/>
                <c:pt idx="0">
                  <c:v>-23.013322010508986</c:v>
                </c:pt>
              </c:numCache>
            </c:numRef>
          </c:xVal>
          <c:yVal>
            <c:numRef>
              <c:f>'Grafico tutti dist POS'!$F$21</c:f>
              <c:numCache>
                <c:formatCode>0.0</c:formatCode>
                <c:ptCount val="1"/>
                <c:pt idx="0">
                  <c:v>62.770012706480358</c:v>
                </c:pt>
              </c:numCache>
            </c:numRef>
          </c:yVal>
          <c:bubbleSize>
            <c:numRef>
              <c:f>'Grafico tutti dist POS'!$H$21</c:f>
              <c:numCache>
                <c:formatCode>0.0</c:formatCode>
                <c:ptCount val="1"/>
                <c:pt idx="0">
                  <c:v>9.8070026290650532</c:v>
                </c:pt>
              </c:numCache>
            </c:numRef>
          </c:bubbleSize>
        </c:ser>
        <c:ser>
          <c:idx val="20"/>
          <c:order val="20"/>
          <c:tx>
            <c:v>28</c:v>
          </c:tx>
          <c:spPr>
            <a:solidFill>
              <a:srgbClr val="0066CC"/>
            </a:solidFill>
            <a:ln w="25400">
              <a:noFill/>
            </a:ln>
          </c:spPr>
          <c:xVal>
            <c:numRef>
              <c:f>'Grafico tutti dist POS'!$D$22</c:f>
              <c:numCache>
                <c:formatCode>0.0</c:formatCode>
                <c:ptCount val="1"/>
                <c:pt idx="0">
                  <c:v>-5.5099544937428879</c:v>
                </c:pt>
              </c:numCache>
            </c:numRef>
          </c:xVal>
          <c:yVal>
            <c:numRef>
              <c:f>'Grafico tutti dist POS'!$F$22</c:f>
              <c:numCache>
                <c:formatCode>0.0</c:formatCode>
                <c:ptCount val="1"/>
                <c:pt idx="0">
                  <c:v>6.1324344895074407</c:v>
                </c:pt>
              </c:numCache>
            </c:numRef>
          </c:yVal>
          <c:bubbleSize>
            <c:numRef>
              <c:f>'Grafico tutti dist POS'!$H$22</c:f>
              <c:numCache>
                <c:formatCode>0.0</c:formatCode>
                <c:ptCount val="1"/>
                <c:pt idx="0">
                  <c:v>32.454580473419512</c:v>
                </c:pt>
              </c:numCache>
            </c:numRef>
          </c:bubbleSize>
        </c:ser>
        <c:ser>
          <c:idx val="21"/>
          <c:order val="21"/>
          <c:tx>
            <c:v>26</c:v>
          </c:tx>
          <c:spPr>
            <a:solidFill>
              <a:srgbClr val="CCCCFF"/>
            </a:solidFill>
            <a:ln w="25400">
              <a:noFill/>
            </a:ln>
          </c:spPr>
          <c:xVal>
            <c:numRef>
              <c:f>'Grafico tutti dist POS'!$D$23</c:f>
              <c:numCache>
                <c:formatCode>0.0</c:formatCode>
                <c:ptCount val="1"/>
                <c:pt idx="0">
                  <c:v>-28.801143443524129</c:v>
                </c:pt>
              </c:numCache>
            </c:numRef>
          </c:xVal>
          <c:yVal>
            <c:numRef>
              <c:f>'Grafico tutti dist POS'!$F$23</c:f>
              <c:numCache>
                <c:formatCode>0.0</c:formatCode>
                <c:ptCount val="1"/>
                <c:pt idx="0">
                  <c:v>-5.8407079646017701</c:v>
                </c:pt>
              </c:numCache>
            </c:numRef>
          </c:yVal>
          <c:bubbleSize>
            <c:numRef>
              <c:f>'Grafico tutti dist POS'!$H$23</c:f>
              <c:numCache>
                <c:formatCode>0.0</c:formatCode>
                <c:ptCount val="1"/>
                <c:pt idx="0">
                  <c:v>1.3366581817760474</c:v>
                </c:pt>
              </c:numCache>
            </c:numRef>
          </c:bubbleSize>
        </c:ser>
        <c:ser>
          <c:idx val="22"/>
          <c:order val="22"/>
          <c:tx>
            <c:v>24</c:v>
          </c:tx>
          <c:spPr>
            <a:solidFill>
              <a:srgbClr val="000080"/>
            </a:solidFill>
            <a:ln w="25400">
              <a:noFill/>
            </a:ln>
          </c:spPr>
          <c:xVal>
            <c:numRef>
              <c:f>'Grafico tutti dist POS'!$D$24</c:f>
              <c:numCache>
                <c:formatCode>0.0</c:formatCode>
                <c:ptCount val="1"/>
                <c:pt idx="0">
                  <c:v>-33.900465657741449</c:v>
                </c:pt>
              </c:numCache>
            </c:numRef>
          </c:xVal>
          <c:yVal>
            <c:numRef>
              <c:f>'Grafico tutti dist POS'!$F$24</c:f>
              <c:numCache>
                <c:formatCode>0.0</c:formatCode>
                <c:ptCount val="1"/>
                <c:pt idx="0">
                  <c:v>0.32362459546925676</c:v>
                </c:pt>
              </c:numCache>
            </c:numRef>
          </c:yVal>
          <c:bubbleSize>
            <c:numRef>
              <c:f>'Grafico tutti dist POS'!$H$24</c:f>
              <c:numCache>
                <c:formatCode>0.0</c:formatCode>
                <c:ptCount val="1"/>
                <c:pt idx="0">
                  <c:v>39.070607443532225</c:v>
                </c:pt>
              </c:numCache>
            </c:numRef>
          </c:bubbleSize>
        </c:ser>
        <c:ser>
          <c:idx val="23"/>
          <c:order val="23"/>
          <c:tx>
            <c:v>Occhiale (occhialeria)</c:v>
          </c:tx>
          <c:spPr>
            <a:solidFill>
              <a:srgbClr val="FF00FF"/>
            </a:solidFill>
            <a:ln w="25400">
              <a:noFill/>
            </a:ln>
          </c:spPr>
          <c:xVal>
            <c:numRef>
              <c:f>'Grafico tutti dist POS'!$D$25</c:f>
              <c:numCache>
                <c:formatCode>0.0</c:formatCode>
                <c:ptCount val="1"/>
                <c:pt idx="0">
                  <c:v>-32.550874937921762</c:v>
                </c:pt>
              </c:numCache>
            </c:numRef>
          </c:xVal>
          <c:yVal>
            <c:numRef>
              <c:f>'Grafico tutti dist POS'!$F$25</c:f>
              <c:numCache>
                <c:formatCode>0.0</c:formatCode>
                <c:ptCount val="1"/>
                <c:pt idx="0">
                  <c:v>-11.637931034482758</c:v>
                </c:pt>
              </c:numCache>
            </c:numRef>
          </c:yVal>
          <c:bubbleSize>
            <c:numRef>
              <c:f>'Grafico tutti dist POS'!$H$25</c:f>
              <c:numCache>
                <c:formatCode>0.0</c:formatCode>
                <c:ptCount val="1"/>
                <c:pt idx="0">
                  <c:v>18.357471061869191</c:v>
                </c:pt>
              </c:numCache>
            </c:numRef>
          </c:bubbleSize>
        </c:ser>
        <c:ser>
          <c:idx val="24"/>
          <c:order val="24"/>
          <c:tx>
            <c:v>Marmo e Pietre del Veneto (marmo e gra-nito)</c:v>
          </c:tx>
          <c:spPr>
            <a:solidFill>
              <a:srgbClr val="FFFF00"/>
            </a:solidFill>
            <a:ln w="25400">
              <a:noFill/>
            </a:ln>
          </c:spPr>
          <c:xVal>
            <c:numRef>
              <c:f>'Grafico tutti dist POS'!$D$26</c:f>
              <c:numCache>
                <c:formatCode>0.0</c:formatCode>
                <c:ptCount val="1"/>
                <c:pt idx="0">
                  <c:v>-8.4454185180737493</c:v>
                </c:pt>
              </c:numCache>
            </c:numRef>
          </c:xVal>
          <c:yVal>
            <c:numRef>
              <c:f>'Grafico tutti dist POS'!$F$26</c:f>
              <c:numCache>
                <c:formatCode>0.0</c:formatCode>
                <c:ptCount val="1"/>
                <c:pt idx="0">
                  <c:v>9.3699515347334508</c:v>
                </c:pt>
              </c:numCache>
            </c:numRef>
          </c:yVal>
          <c:bubbleSize>
            <c:numRef>
              <c:f>'Grafico tutti dist POS'!$H$26</c:f>
              <c:numCache>
                <c:formatCode>0.0</c:formatCode>
                <c:ptCount val="1"/>
                <c:pt idx="0">
                  <c:v>6.4069504654413594</c:v>
                </c:pt>
              </c:numCache>
            </c:numRef>
          </c:bubbleSize>
        </c:ser>
        <c:ser>
          <c:idx val="25"/>
          <c:order val="25"/>
          <c:tx>
            <c:v>Calzatura (calzature)</c:v>
          </c:tx>
          <c:spPr>
            <a:solidFill>
              <a:srgbClr val="00FFFF"/>
            </a:solidFill>
            <a:ln w="25400">
              <a:noFill/>
            </a:ln>
          </c:spPr>
          <c:xVal>
            <c:numRef>
              <c:f>'Grafico tutti dist POS'!$D$27</c:f>
              <c:numCache>
                <c:formatCode>0.0</c:formatCode>
                <c:ptCount val="1"/>
                <c:pt idx="0">
                  <c:v>-24.806811677160852</c:v>
                </c:pt>
              </c:numCache>
            </c:numRef>
          </c:xVal>
          <c:yVal>
            <c:numRef>
              <c:f>'Grafico tutti dist POS'!$F$27</c:f>
              <c:numCache>
                <c:formatCode>0.0</c:formatCode>
                <c:ptCount val="1"/>
                <c:pt idx="0">
                  <c:v>-17.487684729064039</c:v>
                </c:pt>
              </c:numCache>
            </c:numRef>
          </c:yVal>
          <c:bubbleSize>
            <c:numRef>
              <c:f>'Grafico tutti dist POS'!$H$27</c:f>
              <c:numCache>
                <c:formatCode>0.0</c:formatCode>
                <c:ptCount val="1"/>
                <c:pt idx="0">
                  <c:v>8.2817971478353485</c:v>
                </c:pt>
              </c:numCache>
            </c:numRef>
          </c:bubbleSize>
        </c:ser>
        <c:ser>
          <c:idx val="26"/>
          <c:order val="26"/>
          <c:tx>
            <c:v>Vigevanese (meccano-calzaturiero)</c:v>
          </c:tx>
          <c:spPr>
            <a:solidFill>
              <a:srgbClr val="800080"/>
            </a:solidFill>
            <a:ln w="25400">
              <a:noFill/>
            </a:ln>
          </c:spPr>
          <c:xVal>
            <c:numRef>
              <c:f>'Grafico tutti dist POS'!$D$28</c:f>
              <c:numCache>
                <c:formatCode>0.0</c:formatCode>
                <c:ptCount val="1"/>
                <c:pt idx="0">
                  <c:v>-29.869841983074963</c:v>
                </c:pt>
              </c:numCache>
            </c:numRef>
          </c:xVal>
          <c:yVal>
            <c:numRef>
              <c:f>'Grafico tutti dist POS'!$F$28</c:f>
              <c:numCache>
                <c:formatCode>0.0</c:formatCode>
                <c:ptCount val="1"/>
                <c:pt idx="0">
                  <c:v>13.02931596091204</c:v>
                </c:pt>
              </c:numCache>
            </c:numRef>
          </c:yVal>
          <c:bubbleSize>
            <c:numRef>
              <c:f>'Grafico tutti dist POS'!$H$28</c:f>
              <c:numCache>
                <c:formatCode>0.0</c:formatCode>
                <c:ptCount val="1"/>
                <c:pt idx="0">
                  <c:v>30.72732699013703</c:v>
                </c:pt>
              </c:numCache>
            </c:numRef>
          </c:bubbleSize>
        </c:ser>
        <c:ser>
          <c:idx val="27"/>
          <c:order val="27"/>
          <c:tx>
            <c:v>Valli Bresciane (metalmeccanica e metal-lurgia)</c:v>
          </c:tx>
          <c:spPr>
            <a:solidFill>
              <a:srgbClr val="800000"/>
            </a:solidFill>
            <a:ln w="25400">
              <a:noFill/>
            </a:ln>
          </c:spPr>
          <c:xVal>
            <c:numRef>
              <c:f>'Grafico tutti dist POS'!$D$29</c:f>
              <c:numCache>
                <c:formatCode>0.0</c:formatCode>
                <c:ptCount val="1"/>
                <c:pt idx="0">
                  <c:v>-5.7647594050743658</c:v>
                </c:pt>
              </c:numCache>
            </c:numRef>
          </c:xVal>
          <c:yVal>
            <c:numRef>
              <c:f>'Grafico tutti dist POS'!$F$29</c:f>
              <c:numCache>
                <c:formatCode>0.0</c:formatCode>
                <c:ptCount val="1"/>
                <c:pt idx="0">
                  <c:v>1.8893528183716093</c:v>
                </c:pt>
              </c:numCache>
            </c:numRef>
          </c:yVal>
          <c:bubbleSize>
            <c:numRef>
              <c:f>'Grafico tutti dist POS'!$H$29</c:f>
              <c:numCache>
                <c:formatCode>0.0</c:formatCode>
                <c:ptCount val="1"/>
                <c:pt idx="0">
                  <c:v>112.48834967455051</c:v>
                </c:pt>
              </c:numCache>
            </c:numRef>
          </c:bubbleSize>
        </c:ser>
        <c:ser>
          <c:idx val="28"/>
          <c:order val="28"/>
          <c:tx>
            <c:v>Sebino (gomma e guarnizioni in plastica)</c:v>
          </c:tx>
          <c:spPr>
            <a:solidFill>
              <a:srgbClr val="008080"/>
            </a:solidFill>
            <a:ln w="25400">
              <a:noFill/>
            </a:ln>
          </c:spPr>
          <c:xVal>
            <c:numRef>
              <c:f>'Grafico tutti dist POS'!$D$30</c:f>
              <c:numCache>
                <c:formatCode>0.0</c:formatCode>
                <c:ptCount val="1"/>
                <c:pt idx="0">
                  <c:v>-8.2656485069523598</c:v>
                </c:pt>
              </c:numCache>
            </c:numRef>
          </c:xVal>
          <c:yVal>
            <c:numRef>
              <c:f>'Grafico tutti dist POS'!$F$30</c:f>
              <c:numCache>
                <c:formatCode>0.0</c:formatCode>
                <c:ptCount val="1"/>
                <c:pt idx="0">
                  <c:v>54.945054945054963</c:v>
                </c:pt>
              </c:numCache>
            </c:numRef>
          </c:yVal>
          <c:bubbleSize>
            <c:numRef>
              <c:f>'Grafico tutti dist POS'!$H$30</c:f>
              <c:numCache>
                <c:formatCode>0.0</c:formatCode>
                <c:ptCount val="1"/>
                <c:pt idx="0">
                  <c:v>56.432368656693797</c:v>
                </c:pt>
              </c:numCache>
            </c:numRef>
          </c:bubbleSize>
        </c:ser>
        <c:ser>
          <c:idx val="29"/>
          <c:order val="29"/>
          <c:tx>
            <c:v>14</c:v>
          </c:tx>
          <c:spPr>
            <a:solidFill>
              <a:srgbClr val="0000FF"/>
            </a:solidFill>
            <a:ln w="25400">
              <a:noFill/>
            </a:ln>
          </c:spPr>
          <c:xVal>
            <c:numRef>
              <c:f>'Grafico tutti dist POS'!$D$31</c:f>
              <c:numCache>
                <c:formatCode>0.0</c:formatCode>
                <c:ptCount val="1"/>
                <c:pt idx="0">
                  <c:v>-8.7520303194369493</c:v>
                </c:pt>
              </c:numCache>
            </c:numRef>
          </c:xVal>
          <c:yVal>
            <c:numRef>
              <c:f>'Grafico tutti dist POS'!$F$31</c:f>
              <c:numCache>
                <c:formatCode>0.0</c:formatCode>
                <c:ptCount val="1"/>
                <c:pt idx="0">
                  <c:v>11.987381703470017</c:v>
                </c:pt>
              </c:numCache>
            </c:numRef>
          </c:yVal>
          <c:bubbleSize>
            <c:numRef>
              <c:f>'Grafico tutti dist POS'!$H$31</c:f>
              <c:numCache>
                <c:formatCode>0.0</c:formatCode>
                <c:ptCount val="1"/>
                <c:pt idx="0">
                  <c:v>48.539758378277163</c:v>
                </c:pt>
              </c:numCache>
            </c:numRef>
          </c:bubbleSize>
        </c:ser>
        <c:ser>
          <c:idx val="30"/>
          <c:order val="30"/>
          <c:tx>
            <c:v>Lecchese Metalli (prodotti in metallo)</c:v>
          </c:tx>
          <c:spPr>
            <a:solidFill>
              <a:srgbClr val="00CCFF"/>
            </a:solidFill>
            <a:ln w="25400">
              <a:noFill/>
            </a:ln>
          </c:spPr>
          <c:xVal>
            <c:numRef>
              <c:f>'Grafico tutti dist POS'!$D$32</c:f>
              <c:numCache>
                <c:formatCode>0.0</c:formatCode>
                <c:ptCount val="1"/>
                <c:pt idx="0">
                  <c:v>-2.1038991916310152</c:v>
                </c:pt>
              </c:numCache>
            </c:numRef>
          </c:xVal>
          <c:yVal>
            <c:numRef>
              <c:f>'Grafico tutti dist POS'!$F$32</c:f>
              <c:numCache>
                <c:formatCode>0.0</c:formatCode>
                <c:ptCount val="1"/>
                <c:pt idx="0">
                  <c:v>21.017499548980688</c:v>
                </c:pt>
              </c:numCache>
            </c:numRef>
          </c:yVal>
          <c:bubbleSize>
            <c:numRef>
              <c:f>'Grafico tutti dist POS'!$H$32</c:f>
              <c:numCache>
                <c:formatCode>0.0</c:formatCode>
                <c:ptCount val="1"/>
                <c:pt idx="0">
                  <c:v>121.15717628883576</c:v>
                </c:pt>
              </c:numCache>
            </c:numRef>
          </c:bubbleSize>
        </c:ser>
        <c:ser>
          <c:idx val="31"/>
          <c:order val="31"/>
          <c:tx>
            <c:v>10</c:v>
          </c:tx>
          <c:spPr>
            <a:solidFill>
              <a:srgbClr val="CCFFFF"/>
            </a:solidFill>
            <a:ln w="25400">
              <a:noFill/>
            </a:ln>
          </c:spPr>
          <c:xVal>
            <c:numRef>
              <c:f>'Grafico tutti dist POS'!$D$33</c:f>
              <c:numCache>
                <c:formatCode>0.0</c:formatCode>
                <c:ptCount val="1"/>
                <c:pt idx="0">
                  <c:v>-15.297897557456452</c:v>
                </c:pt>
              </c:numCache>
            </c:numRef>
          </c:xVal>
          <c:yVal>
            <c:numRef>
              <c:f>'Grafico tutti dist POS'!$F$33</c:f>
              <c:numCache>
                <c:formatCode>0.0</c:formatCode>
                <c:ptCount val="1"/>
                <c:pt idx="0">
                  <c:v>-11.604278074866308</c:v>
                </c:pt>
              </c:numCache>
            </c:numRef>
          </c:yVal>
          <c:bubbleSize>
            <c:numRef>
              <c:f>'Grafico tutti dist POS'!$H$33</c:f>
              <c:numCache>
                <c:formatCode>0.0</c:formatCode>
                <c:ptCount val="1"/>
                <c:pt idx="0">
                  <c:v>36.645203854090028</c:v>
                </c:pt>
              </c:numCache>
            </c:numRef>
          </c:bubbleSize>
        </c:ser>
        <c:ser>
          <c:idx val="32"/>
          <c:order val="32"/>
          <c:tx>
            <c:v>Valenza Po (oreficeria)</c:v>
          </c:tx>
          <c:spPr>
            <a:solidFill>
              <a:srgbClr val="CCFFCC"/>
            </a:solidFill>
            <a:ln w="25400">
              <a:noFill/>
            </a:ln>
          </c:spPr>
          <c:xVal>
            <c:numRef>
              <c:f>'Grafico tutti dist POS'!$D$34</c:f>
              <c:numCache>
                <c:formatCode>0.0</c:formatCode>
                <c:ptCount val="1"/>
                <c:pt idx="0">
                  <c:v>-21.171480972031176</c:v>
                </c:pt>
              </c:numCache>
            </c:numRef>
          </c:xVal>
          <c:yVal>
            <c:numRef>
              <c:f>'Grafico tutti dist POS'!$F$34</c:f>
              <c:numCache>
                <c:formatCode>0.0</c:formatCode>
                <c:ptCount val="1"/>
                <c:pt idx="0">
                  <c:v>-60.149439601494343</c:v>
                </c:pt>
              </c:numCache>
            </c:numRef>
          </c:yVal>
          <c:bubbleSize>
            <c:numRef>
              <c:f>'Grafico tutti dist POS'!$H$34</c:f>
              <c:numCache>
                <c:formatCode>0.0</c:formatCode>
                <c:ptCount val="1"/>
                <c:pt idx="0">
                  <c:v>38.925858387004745</c:v>
                </c:pt>
              </c:numCache>
            </c:numRef>
          </c:bubbleSize>
        </c:ser>
        <c:ser>
          <c:idx val="33"/>
          <c:order val="33"/>
          <c:tx>
            <c:v>6</c:v>
          </c:tx>
          <c:spPr>
            <a:solidFill>
              <a:srgbClr val="FFFF99"/>
            </a:solidFill>
            <a:ln w="25400">
              <a:noFill/>
            </a:ln>
          </c:spPr>
          <c:xVal>
            <c:numRef>
              <c:f>'Grafico tutti dist POS'!$D$35</c:f>
              <c:numCache>
                <c:formatCode>0.0</c:formatCode>
                <c:ptCount val="1"/>
                <c:pt idx="0">
                  <c:v>-25.147474722194456</c:v>
                </c:pt>
              </c:numCache>
            </c:numRef>
          </c:xVal>
          <c:yVal>
            <c:numRef>
              <c:f>'Grafico tutti dist POS'!$F$35</c:f>
              <c:numCache>
                <c:formatCode>0.0</c:formatCode>
                <c:ptCount val="1"/>
                <c:pt idx="0">
                  <c:v>-8.6774699424986927</c:v>
                </c:pt>
              </c:numCache>
            </c:numRef>
          </c:yVal>
          <c:bubbleSize>
            <c:numRef>
              <c:f>'Grafico tutti dist POS'!$H$35</c:f>
              <c:numCache>
                <c:formatCode>0.0</c:formatCode>
                <c:ptCount val="1"/>
                <c:pt idx="0">
                  <c:v>9.8219681043032239</c:v>
                </c:pt>
              </c:numCache>
            </c:numRef>
          </c:bubbleSize>
        </c:ser>
        <c:ser>
          <c:idx val="34"/>
          <c:order val="34"/>
          <c:tx>
            <c:v>3</c:v>
          </c:tx>
          <c:spPr>
            <a:solidFill>
              <a:srgbClr val="99CCFF"/>
            </a:solidFill>
            <a:ln w="25400">
              <a:noFill/>
            </a:ln>
          </c:spPr>
          <c:xVal>
            <c:numRef>
              <c:f>'Grafico tutti dist POS'!$D$36</c:f>
              <c:numCache>
                <c:formatCode>0.0</c:formatCode>
                <c:ptCount val="1"/>
                <c:pt idx="0">
                  <c:v>-1.7369085173501573</c:v>
                </c:pt>
              </c:numCache>
            </c:numRef>
          </c:xVal>
          <c:yVal>
            <c:numRef>
              <c:f>'Grafico tutti dist POS'!$F$36</c:f>
              <c:numCache>
                <c:formatCode>0.0</c:formatCode>
                <c:ptCount val="1"/>
                <c:pt idx="0">
                  <c:v>25.561312607944707</c:v>
                </c:pt>
              </c:numCache>
            </c:numRef>
          </c:yVal>
          <c:bubbleSize>
            <c:numRef>
              <c:f>'Grafico tutti dist POS'!$H$36</c:f>
              <c:numCache>
                <c:formatCode>0.0</c:formatCode>
                <c:ptCount val="1"/>
                <c:pt idx="0">
                  <c:v>51.571620978743269</c:v>
                </c:pt>
              </c:numCache>
            </c:numRef>
          </c:bubbleSize>
        </c:ser>
        <c:ser>
          <c:idx val="35"/>
          <c:order val="35"/>
          <c:tx>
            <c:v>1</c:v>
          </c:tx>
          <c:spPr>
            <a:solidFill>
              <a:srgbClr val="FF99CC"/>
            </a:solidFill>
            <a:ln w="25400">
              <a:noFill/>
            </a:ln>
          </c:spPr>
          <c:xVal>
            <c:numRef>
              <c:f>'Grafico tutti dist POS'!$D$37</c:f>
              <c:numCache>
                <c:formatCode>0.0</c:formatCode>
                <c:ptCount val="1"/>
                <c:pt idx="0">
                  <c:v>-7.7682865048127496</c:v>
                </c:pt>
              </c:numCache>
            </c:numRef>
          </c:xVal>
          <c:yVal>
            <c:numRef>
              <c:f>'Grafico tutti dist POS'!$F$37</c:f>
              <c:numCache>
                <c:formatCode>0.0</c:formatCode>
                <c:ptCount val="1"/>
                <c:pt idx="0">
                  <c:v>42.222998951415612</c:v>
                </c:pt>
              </c:numCache>
            </c:numRef>
          </c:yVal>
          <c:bubbleSize>
            <c:numRef>
              <c:f>'Grafico tutti dist POS'!$H$37</c:f>
              <c:numCache>
                <c:formatCode>0.0</c:formatCode>
                <c:ptCount val="1"/>
                <c:pt idx="0">
                  <c:v>24.860083793422728</c:v>
                </c:pt>
              </c:numCache>
            </c:numRef>
          </c:bubbleSize>
        </c:ser>
        <c:bubbleScale val="50"/>
        <c:sizeRepresents val="w"/>
        <c:axId val="106130816"/>
        <c:axId val="106136704"/>
      </c:bubbleChart>
      <c:valAx>
        <c:axId val="106130816"/>
        <c:scaling>
          <c:orientation val="minMax"/>
        </c:scaling>
        <c:axPos val="b"/>
        <c:numFmt formatCode="0.0" sourceLinked="1"/>
        <c:tickLblPos val="nextTo"/>
        <c:crossAx val="106136704"/>
        <c:crosses val="autoZero"/>
        <c:crossBetween val="midCat"/>
      </c:valAx>
      <c:valAx>
        <c:axId val="106136704"/>
        <c:scaling>
          <c:orientation val="minMax"/>
        </c:scaling>
        <c:axPos val="l"/>
        <c:majorGridlines/>
        <c:numFmt formatCode="General" sourceLinked="1"/>
        <c:tickLblPos val="nextTo"/>
        <c:crossAx val="1061308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516684786786549"/>
          <c:y val="6.9718556698453414E-3"/>
          <c:w val="0.3442497721257648"/>
          <c:h val="0.98457565730445962"/>
        </c:manualLayout>
      </c:layout>
      <c:txPr>
        <a:bodyPr/>
        <a:lstStyle/>
        <a:p>
          <a:pPr>
            <a:defRPr sz="800" kern="600" spc="0" baseline="0"/>
          </a:pPr>
          <a:endParaRPr lang="it-IT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71DA8-6A6A-4CFE-AC9D-AD21DC9E5284}" type="datetimeFigureOut">
              <a:rPr lang="it-IT" smtClean="0"/>
              <a:t>07/10/2012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C5C5-2257-4795-8822-AD657CE8B02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APPENDICI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Parte MB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428594" y="428605"/>
          <a:ext cx="8286812" cy="5706203"/>
        </p:xfrm>
        <a:graphic>
          <a:graphicData uri="http://schemas.openxmlformats.org/drawingml/2006/table">
            <a:tbl>
              <a:tblPr/>
              <a:tblGrid>
                <a:gridCol w="357192"/>
                <a:gridCol w="6072230"/>
                <a:gridCol w="381003"/>
                <a:gridCol w="381003"/>
                <a:gridCol w="381003"/>
                <a:gridCol w="714381"/>
              </a:tblGrid>
              <a:tr h="123088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cod.</a:t>
                      </a:r>
                    </a:p>
                  </a:txBody>
                  <a:tcPr marL="1156" marR="1156" marT="115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Distretto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Addet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medie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export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LIVELLO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2671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Orticolo del Sud-Est Sicilia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439,7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4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Coltello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Vitivinicolo della Sicilia Occidentale (bevande alcooliche)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90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Sughero di Calangianus-Tempio Pausania (sughero)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54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Nocera Inferiore-Gragnano (caffe`, conser-ve, mozzarella e pasta)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08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Grumo Nevano-Aversa Trentola Ducenta / San Giuseppe Vesuviano (tessile, abbi-gliamento e concia)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47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Maiella (abbigliamento)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-36,2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470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Osimo / Recanati (apparecchiature elettroniche, meccanica di precisione, beni strumentali per l’industria e le materie plastiche, strumenti musicali)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950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Mondolfo / Pergola / Sant'Angelo in Vado / Sassocorvaro / Urbania (tessile e abbigliamento)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670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Fermo / Montefiore dell’Aso / Montegior-gio / Montegranaro / Monte San Pie-trangeli / Offida / Porto Sant’Elpidio  pelli, cuoio e calzature)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90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Fabriano (meccanica ed elettrodomestici)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Poggibonsi / Sinalunga (legno e mobili)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Empoli (tessile e abbigliamento)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343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Castelfiorentino / Santa Croce sull’Arno</a:t>
                      </a:r>
                      <a:b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(concia e calzature)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-28,2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Capannori (carta e macchinari per carta)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25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Sassuolo (piastrelle)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47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Mirandola (biomedicale)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47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Langhirano (agroalimentare)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Guastalla / Modena / Reggio nell’Emilia(meccanica)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Carpi (tessile e abbigliamento)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-23,0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90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Mobile del Friuli e del Veneto (legno e mobili)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Veneto Sistema Moda (tessile e abbiglia-mento)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-28,8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Sportsystem di Montebelluna (calzature sportive)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47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Occhiale (occhialeria)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-32,6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90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Marmo e Pietre del Veneto (marmo e gra-nito)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25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Calzatura (calzature)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-24,8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Vigevanese (meccano-calzaturiero)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-29,9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7570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Valli Bresciane (metalmeccanica e metal-lurgia)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Sebino (gomma e guarnizioni in plastica)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555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Meccanica Strumentale della Val Seriana (macchine tessili e per materie plasti-che)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48,5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Medio alto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692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Lecchese Metalli (prodotti in metallo)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Brianza (legno, mobili e macchine per il legno)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-15,3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259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Valenza Po (oreficeria)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-60,1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9148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Pont Canavese-Rivarolo Canavese (metal-meccanica ed elettronica) (esteso a tutta la provincia)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948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Canelli-Santo Stefano Belbo / Vino Sud-Langhe, Roero e Monferrato (cioccola-to, nocciole, prodotti da forno e vino)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-1,7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51,6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343">
                <a:tc>
                  <a:txBody>
                    <a:bodyPr/>
                    <a:lstStyle/>
                    <a:p>
                      <a:pPr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Armena-San Maurizio d’</a:t>
                      </a:r>
                      <a:r>
                        <a:rPr lang="it-IT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Opaglio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(rubinetteria e valvolame)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-7,8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42,2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24,9</a:t>
                      </a: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36000" algn="l" fontAlgn="b">
                        <a:lnSpc>
                          <a:spcPts val="1000"/>
                        </a:lnSpc>
                      </a:pP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56" marR="1156" marT="11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000232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 PER FIGURA PRECEDENTE</a:t>
            </a:r>
          </a:p>
          <a:p>
            <a:r>
              <a:rPr lang="it-IT" dirty="0" smtClean="0"/>
              <a:t>Casi con var.% export positiva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57163" y="285728"/>
          <a:ext cx="8501119" cy="6286544"/>
        </p:xfrm>
        <a:graphic>
          <a:graphicData uri="http://schemas.openxmlformats.org/drawingml/2006/table">
            <a:tbl>
              <a:tblPr/>
              <a:tblGrid>
                <a:gridCol w="772829"/>
                <a:gridCol w="772829"/>
                <a:gridCol w="772829"/>
                <a:gridCol w="772829"/>
                <a:gridCol w="772829"/>
                <a:gridCol w="772829"/>
                <a:gridCol w="772829"/>
                <a:gridCol w="772829"/>
                <a:gridCol w="772829"/>
                <a:gridCol w="772829"/>
                <a:gridCol w="772829"/>
              </a:tblGrid>
              <a:tr h="289595">
                <a:tc>
                  <a:txBody>
                    <a:bodyPr/>
                    <a:lstStyle/>
                    <a:p>
                      <a:endParaRPr lang="it-IT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2007-2009 (2011)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76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2001-2007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consolidamento media impresa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consolidamento media impresa con export in calo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crisi complessiva del distretto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espansione del distretto classico con export in calo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Espansione distretto classico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Ristrutturazione distretto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sviluppo complessivo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sviluppo con export in calo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OREFICERIA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consolidamento media impresa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6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consolidamento media impresa con export in calo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crisi complessiva del distretto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Espansione distretto classico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Ristrutturazione distretto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sviluppo complessivo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sviluppo con export in calo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it-IT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993" marR="289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3200" i="1" dirty="0">
                <a:solidFill>
                  <a:prstClr val="black"/>
                </a:solidFill>
                <a:ea typeface="+mn-ea"/>
                <a:cs typeface="+mn-cs"/>
              </a:rPr>
              <a:t>Graf. 8 Variazioni addetti manifatturieri e addetti complessivi nei 65 “distretti”2001-2009</a:t>
            </a:r>
            <a:endParaRPr lang="it-IT" sz="3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graphicFrame>
        <p:nvGraphicFramePr>
          <p:cNvPr id="4" name="Grafico 3"/>
          <p:cNvGraphicFramePr/>
          <p:nvPr/>
        </p:nvGraphicFramePr>
        <p:xfrm>
          <a:off x="357158" y="1500174"/>
          <a:ext cx="842968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2800" i="1" dirty="0"/>
              <a:t>Graf. 9 Variazioni  del</a:t>
            </a:r>
            <a:r>
              <a:rPr lang="it-IT" sz="2800" b="1" i="1" dirty="0"/>
              <a:t> </a:t>
            </a:r>
            <a:r>
              <a:rPr lang="it-IT" sz="2800" i="1" dirty="0"/>
              <a:t>numero unità locali del settore di specializzazione (</a:t>
            </a:r>
            <a:r>
              <a:rPr lang="it-IT" sz="2800" i="1" dirty="0" err="1"/>
              <a:t>u.l.</a:t>
            </a:r>
            <a:r>
              <a:rPr lang="it-IT" sz="2800" i="1" dirty="0"/>
              <a:t> distretto) e del tot. manifatturiero nei 65 “distretti”2001-2009</a:t>
            </a:r>
            <a:endParaRPr lang="it-IT" sz="3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357158" y="1500175"/>
          <a:ext cx="842968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>
            <a:normAutofit/>
          </a:bodyPr>
          <a:lstStyle/>
          <a:p>
            <a:r>
              <a:rPr lang="it-IT" sz="2400" i="1" dirty="0"/>
              <a:t>Graf. 10 </a:t>
            </a:r>
            <a:r>
              <a:rPr lang="it-IT" sz="2400" i="1" dirty="0" smtClean="0"/>
              <a:t> (a) Addetti </a:t>
            </a:r>
            <a:r>
              <a:rPr lang="it-IT" sz="2400" i="1" dirty="0"/>
              <a:t>settore, media impresa, ed export nei distretti italiani. 2001-2007-2009 (2011)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+/- addetti distretto (settore di specializzazione)</a:t>
            </a:r>
          </a:p>
        </p:txBody>
      </p:sp>
      <p:graphicFrame>
        <p:nvGraphicFramePr>
          <p:cNvPr id="4" name="Grafico 3"/>
          <p:cNvGraphicFramePr/>
          <p:nvPr/>
        </p:nvGraphicFramePr>
        <p:xfrm>
          <a:off x="214282" y="1643051"/>
          <a:ext cx="878687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715140" y="5214950"/>
            <a:ext cx="221457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- </a:t>
            </a:r>
            <a:r>
              <a:rPr lang="it-IT" sz="1200" dirty="0"/>
              <a:t>casi da 1 a 18: Nord Ovest</a:t>
            </a:r>
          </a:p>
          <a:p>
            <a:r>
              <a:rPr lang="it-IT" sz="1200" dirty="0"/>
              <a:t>- casi da 19 a 49: Nord Est Centro (Toscana 35-43)</a:t>
            </a:r>
          </a:p>
          <a:p>
            <a:r>
              <a:rPr lang="it-IT" sz="1200" dirty="0"/>
              <a:t>- casi da 50 a 64: Centro Sud e Isole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>
            <a:normAutofit/>
          </a:bodyPr>
          <a:lstStyle/>
          <a:p>
            <a:r>
              <a:rPr lang="it-IT" sz="2400" i="1" dirty="0"/>
              <a:t>Graf. 10 </a:t>
            </a:r>
            <a:r>
              <a:rPr lang="it-IT" sz="2400" i="1" dirty="0" smtClean="0"/>
              <a:t> (b) Addetti </a:t>
            </a:r>
            <a:r>
              <a:rPr lang="it-IT" sz="2400" i="1" dirty="0"/>
              <a:t>settore, media impresa, ed export nei distretti italiani. 2001-2007-2009 (2011)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+/- addetti media impresa </a:t>
            </a:r>
            <a:r>
              <a:rPr lang="it-IT" sz="2400" dirty="0" smtClean="0"/>
              <a:t>connessa</a:t>
            </a:r>
            <a:endParaRPr lang="it-IT" sz="2400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214282" y="1643050"/>
          <a:ext cx="8715436" cy="492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715140" y="5214950"/>
            <a:ext cx="221457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- </a:t>
            </a:r>
            <a:r>
              <a:rPr lang="it-IT" sz="1200" dirty="0"/>
              <a:t>casi da 1 a 18: Nord Ovest</a:t>
            </a:r>
          </a:p>
          <a:p>
            <a:r>
              <a:rPr lang="it-IT" sz="1200" dirty="0"/>
              <a:t>- casi da 19 a 49: Nord Est Centro (Toscana 35-43)</a:t>
            </a:r>
          </a:p>
          <a:p>
            <a:r>
              <a:rPr lang="it-IT" sz="1200" dirty="0"/>
              <a:t>- casi da 50 a 64: Centro Sud e Isole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>
            <a:normAutofit/>
          </a:bodyPr>
          <a:lstStyle/>
          <a:p>
            <a:r>
              <a:rPr lang="it-IT" sz="2400" i="1" dirty="0"/>
              <a:t>Graf. 10 </a:t>
            </a:r>
            <a:r>
              <a:rPr lang="it-IT" sz="2400" i="1" dirty="0" smtClean="0"/>
              <a:t> (c) Addetti </a:t>
            </a:r>
            <a:r>
              <a:rPr lang="it-IT" sz="2400" i="1" dirty="0"/>
              <a:t>settore, media impresa, ed export nei distretti italiani. 2001-2007-2009 (2011)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+/- export distretto (settore di specializzazione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214282" y="1714488"/>
          <a:ext cx="878687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715140" y="5214950"/>
            <a:ext cx="221457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- </a:t>
            </a:r>
            <a:r>
              <a:rPr lang="it-IT" sz="1200" dirty="0"/>
              <a:t>casi da 1 a 18: Nord Ovest</a:t>
            </a:r>
          </a:p>
          <a:p>
            <a:r>
              <a:rPr lang="it-IT" sz="1200" dirty="0"/>
              <a:t>- casi da 19 a 49: Nord Est Centro (Toscana 35-43)</a:t>
            </a:r>
          </a:p>
          <a:p>
            <a:r>
              <a:rPr lang="it-IT" sz="1200" dirty="0"/>
              <a:t>- casi da 50 a 64: Centro Sud e Isole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428596" y="285728"/>
          <a:ext cx="8286808" cy="657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tangolo 2"/>
          <p:cNvSpPr/>
          <p:nvPr/>
        </p:nvSpPr>
        <p:spPr>
          <a:xfrm>
            <a:off x="0" y="642918"/>
            <a:ext cx="2000232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400" dirty="0"/>
              <a:t>Dat</a:t>
            </a:r>
            <a:r>
              <a:rPr lang="it-IT" sz="1400" baseline="0" dirty="0"/>
              <a:t>i </a:t>
            </a:r>
            <a:r>
              <a:rPr lang="it-IT" sz="1400" dirty="0"/>
              <a:t>2007-2001 - Distretti - Export Var. </a:t>
            </a:r>
            <a:r>
              <a:rPr lang="it-IT" sz="1400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Negativa</a:t>
            </a:r>
          </a:p>
          <a:p>
            <a:pPr algn="l"/>
            <a:r>
              <a:rPr lang="it-IT" sz="1400" dirty="0" err="1"/>
              <a:t>X=</a:t>
            </a:r>
            <a:r>
              <a:rPr lang="it-IT" sz="1400" dirty="0"/>
              <a:t> </a:t>
            </a:r>
            <a:r>
              <a:rPr lang="it-IT" sz="1400" dirty="0" err="1"/>
              <a:t>var</a:t>
            </a:r>
            <a:r>
              <a:rPr lang="it-IT" sz="1400" dirty="0"/>
              <a:t> addetti</a:t>
            </a:r>
            <a:r>
              <a:rPr lang="it-IT" sz="1400" baseline="0" dirty="0"/>
              <a:t> </a:t>
            </a:r>
            <a:r>
              <a:rPr lang="it-IT" sz="1400" baseline="0" dirty="0" err="1"/>
              <a:t>asia</a:t>
            </a:r>
            <a:endParaRPr lang="it-IT" sz="1400" baseline="0" dirty="0"/>
          </a:p>
          <a:p>
            <a:pPr algn="l"/>
            <a:r>
              <a:rPr lang="it-IT" sz="1400" baseline="0" dirty="0"/>
              <a:t>Y = </a:t>
            </a:r>
            <a:r>
              <a:rPr lang="it-IT" sz="1400" baseline="0" dirty="0" err="1"/>
              <a:t>var</a:t>
            </a:r>
            <a:r>
              <a:rPr lang="it-IT" sz="1400" baseline="0" dirty="0"/>
              <a:t>  dipendenti medie imprese</a:t>
            </a:r>
          </a:p>
          <a:p>
            <a:pPr algn="l"/>
            <a:r>
              <a:rPr lang="it-IT" sz="1400" baseline="0" dirty="0"/>
              <a:t>diametro = </a:t>
            </a:r>
            <a:r>
              <a:rPr lang="it-IT" sz="1400" baseline="0" dirty="0" err="1"/>
              <a:t>var</a:t>
            </a:r>
            <a:r>
              <a:rPr lang="it-IT" sz="1400" baseline="0" dirty="0"/>
              <a:t> export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Addetti “distretto”, addetti medie imprese associate, export (-) “distretto”. Variazioni 2001-2007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858016" y="1714488"/>
            <a:ext cx="19288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endParaRPr lang="it-IT" dirty="0" smtClean="0"/>
          </a:p>
          <a:p>
            <a:pPr fontAlgn="b"/>
            <a:r>
              <a:rPr lang="it-IT" i="1" dirty="0" smtClean="0"/>
              <a:t>Legenda:</a:t>
            </a:r>
          </a:p>
          <a:p>
            <a:pPr fontAlgn="b"/>
            <a:r>
              <a:rPr lang="it-IT" dirty="0" smtClean="0"/>
              <a:t>- “addetti”:</a:t>
            </a:r>
            <a:endParaRPr lang="it-IT" dirty="0"/>
          </a:p>
          <a:p>
            <a:pPr fontAlgn="b"/>
            <a:r>
              <a:rPr lang="it-IT" dirty="0" smtClean="0"/>
              <a:t>ASIA </a:t>
            </a:r>
            <a:r>
              <a:rPr lang="it-IT" dirty="0" err="1" smtClean="0"/>
              <a:t>Var</a:t>
            </a:r>
            <a:r>
              <a:rPr lang="it-IT" dirty="0" smtClean="0"/>
              <a:t> % 2007-2001 addetti “distretto”</a:t>
            </a:r>
            <a:endParaRPr lang="it-IT" dirty="0"/>
          </a:p>
          <a:p>
            <a:pPr fontAlgn="b"/>
            <a:r>
              <a:rPr lang="it-IT" dirty="0" smtClean="0"/>
              <a:t>- “medie”:</a:t>
            </a:r>
          </a:p>
          <a:p>
            <a:pPr fontAlgn="b"/>
            <a:r>
              <a:rPr lang="it-IT" dirty="0" smtClean="0"/>
              <a:t>MEDIE </a:t>
            </a:r>
            <a:r>
              <a:rPr lang="it-IT" dirty="0"/>
              <a:t>IMPRESE DIPENDENTI </a:t>
            </a:r>
            <a:r>
              <a:rPr lang="it-IT" dirty="0" err="1" smtClean="0"/>
              <a:t>Var</a:t>
            </a:r>
            <a:r>
              <a:rPr lang="it-IT" dirty="0" smtClean="0"/>
              <a:t> % 2007-2001</a:t>
            </a:r>
          </a:p>
          <a:p>
            <a:pPr fontAlgn="b"/>
            <a:r>
              <a:rPr lang="it-IT" dirty="0" smtClean="0"/>
              <a:t>- “export”:</a:t>
            </a:r>
            <a:endParaRPr lang="it-IT" dirty="0"/>
          </a:p>
          <a:p>
            <a:pPr fontAlgn="b"/>
            <a:r>
              <a:rPr lang="it-IT" dirty="0"/>
              <a:t>Export </a:t>
            </a:r>
            <a:r>
              <a:rPr lang="it-IT" dirty="0" smtClean="0"/>
              <a:t>Var. % 2007-2001</a:t>
            </a:r>
          </a:p>
          <a:p>
            <a:pPr fontAlgn="b">
              <a:buFontTx/>
              <a:buChar char="-"/>
            </a:pPr>
            <a:r>
              <a:rPr lang="it-IT" dirty="0" smtClean="0"/>
              <a:t>“LIVELLO”:</a:t>
            </a:r>
          </a:p>
          <a:p>
            <a:pPr fontAlgn="b"/>
            <a:r>
              <a:rPr lang="it-IT" dirty="0" smtClean="0"/>
              <a:t>Classificazione livello tecnologico settori di specializzazione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58016" y="357166"/>
            <a:ext cx="1714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 PER FIGURA PRECEDENTE</a:t>
            </a:r>
          </a:p>
          <a:p>
            <a:r>
              <a:rPr lang="it-IT" dirty="0" smtClean="0"/>
              <a:t>Casi con var.% export negativa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85721" y="214283"/>
          <a:ext cx="6500858" cy="6475078"/>
        </p:xfrm>
        <a:graphic>
          <a:graphicData uri="http://schemas.openxmlformats.org/drawingml/2006/table">
            <a:tbl>
              <a:tblPr/>
              <a:tblGrid>
                <a:gridCol w="303937"/>
                <a:gridCol w="3773875"/>
                <a:gridCol w="540331"/>
                <a:gridCol w="540331"/>
                <a:gridCol w="540331"/>
                <a:gridCol w="802053"/>
              </a:tblGrid>
              <a:tr h="201171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cod.</a:t>
                      </a:r>
                    </a:p>
                  </a:txBody>
                  <a:tcPr marL="6358" marR="6358" marT="63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Distretto</a:t>
                      </a:r>
                    </a:p>
                  </a:txBody>
                  <a:tcPr marL="6358" marR="6358" marT="63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addetti</a:t>
                      </a:r>
                    </a:p>
                  </a:txBody>
                  <a:tcPr marL="6358" marR="6358" marT="63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medie</a:t>
                      </a:r>
                    </a:p>
                  </a:txBody>
                  <a:tcPr marL="6358" marR="6358" marT="63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export</a:t>
                      </a:r>
                    </a:p>
                  </a:txBody>
                  <a:tcPr marL="6358" marR="6358" marT="63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LIVELLO</a:t>
                      </a:r>
                    </a:p>
                  </a:txBody>
                  <a:tcPr marL="6358" marR="6358" marT="63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Assisi /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Umbertide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-24,5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Etna Valley (meccanica ICT)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-45,2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Legno Arredo Pugliese / Matera e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Monte-scaglioso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(legno e mobili)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-61,4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-45,4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Filiera Moda Puglia (tessile e abbiglia-mento)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-32,1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Casarano (calzature)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-60,4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-56,7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Barletta (calzature)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-12,3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Solofra (concia)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-24,7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-68,5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-65,4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Vibrata-Tordino-Vomano (tessile e abbi-gliamento)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-26,9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Civita Castellana (ceramica)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Fossombrone / Pesaro / Piandimeleto (legno e mobili)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-6,3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67,3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45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Civitanova Marche / Monte San Giusto /</a:t>
                      </a:r>
                      <a:b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Tolentino (pelli, cuoio e calzature)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-24,5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-16,1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Valdarno Superiore (pelli, cuoio e calza-ture)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Prato (tessile e maglieria)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-41,8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-30,5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Casentino-Val Tiberina (tessile e abbiglia-mento)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-28,8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-13,0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Carrara (marmo)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-17,1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Arezzo (oreficeria)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-18,0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45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Sedia del Friuli (sedie, sedili, tavoli e</a:t>
                      </a:r>
                      <a:b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complementi d’arredo)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-51,1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Vicentino della Concia (concia e cuoio)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Thiene (tessile e abbigliamento)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-50,2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Orafo-Argentiero (oreficeria)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-39,5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Calzaturiero Veronese (calzature)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-36,6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-46,8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Serico-Comasco (tessile e abbigliamento)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Gallaratese (tessile e abbigliamento)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-25,3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Castel Goffredo (tessile e calzetteria fem-minile)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-23,7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-2,3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45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Bergamasca-Val Cavallina-Oglio / Val</a:t>
                      </a:r>
                      <a:b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Seriana 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Bassa Bresciana Abbigliamento (confe-zioni e abbigliamento)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-5,1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Omegna-Stresa-Varallo Sesia (casalinghi)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-8,6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-22,0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M.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7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Gattinara-Borgosesia (tessile e abbiglia-mento)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-4,8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45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Biella / Cossato / Crevacuore / Tollegno /</a:t>
                      </a:r>
                      <a:b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Trivero (tessile, abbigliamento e macchine tessili)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-29,9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-28,9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-10,5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Basso</a:t>
                      </a:r>
                    </a:p>
                  </a:txBody>
                  <a:tcPr marL="6358" marR="6358" marT="6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571480"/>
            <a:ext cx="2143108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400" dirty="0"/>
              <a:t>Dat</a:t>
            </a:r>
            <a:r>
              <a:rPr lang="it-IT" sz="1400" baseline="0" dirty="0"/>
              <a:t>i </a:t>
            </a:r>
            <a:r>
              <a:rPr lang="it-IT" sz="1400" dirty="0"/>
              <a:t>2007-2001 - Distretti - Export Var. </a:t>
            </a:r>
            <a:r>
              <a:rPr lang="it-IT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POSITIVA</a:t>
            </a:r>
            <a:endParaRPr lang="it-IT" sz="1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sz="1400" dirty="0" err="1"/>
              <a:t>X=</a:t>
            </a:r>
            <a:r>
              <a:rPr lang="it-IT" sz="1400" dirty="0"/>
              <a:t> </a:t>
            </a:r>
            <a:r>
              <a:rPr lang="it-IT" sz="1400" dirty="0" err="1"/>
              <a:t>var</a:t>
            </a:r>
            <a:r>
              <a:rPr lang="it-IT" sz="1400" dirty="0"/>
              <a:t> addetti</a:t>
            </a:r>
            <a:r>
              <a:rPr lang="it-IT" sz="1400" baseline="0" dirty="0"/>
              <a:t> </a:t>
            </a:r>
            <a:r>
              <a:rPr lang="it-IT" sz="1400" baseline="0" dirty="0" err="1"/>
              <a:t>asia</a:t>
            </a:r>
            <a:endParaRPr lang="it-IT" sz="1400" baseline="0" dirty="0"/>
          </a:p>
          <a:p>
            <a:pPr algn="l"/>
            <a:r>
              <a:rPr lang="it-IT" sz="1400" baseline="0" dirty="0"/>
              <a:t>Y = </a:t>
            </a:r>
            <a:r>
              <a:rPr lang="it-IT" sz="1400" baseline="0" dirty="0" err="1"/>
              <a:t>var</a:t>
            </a:r>
            <a:r>
              <a:rPr lang="it-IT" sz="1400" baseline="0" dirty="0"/>
              <a:t>  dipendenti medie imprese</a:t>
            </a:r>
          </a:p>
          <a:p>
            <a:pPr algn="l"/>
            <a:r>
              <a:rPr lang="it-IT" sz="1400" baseline="0" dirty="0"/>
              <a:t>diametro = </a:t>
            </a:r>
            <a:r>
              <a:rPr lang="it-IT" sz="1400" baseline="0" dirty="0" err="1"/>
              <a:t>var</a:t>
            </a:r>
            <a:r>
              <a:rPr lang="it-IT" sz="1400" baseline="0" dirty="0"/>
              <a:t> export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Addetti “distretto”, addetti medie imprese associate, export  (+) “distretto”. Variazioni 2001-2007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428596" y="428603"/>
          <a:ext cx="8429684" cy="625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1503</Words>
  <Application>Microsoft Office PowerPoint</Application>
  <PresentationFormat>Presentazione su schermo (4:3)</PresentationFormat>
  <Paragraphs>544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APPENDICI</vt:lpstr>
      <vt:lpstr>Graf. 8 Variazioni addetti manifatturieri e addetti complessivi nei 65 “distretti”2001-2009</vt:lpstr>
      <vt:lpstr>Graf. 9 Variazioni  del numero unità locali del settore di specializzazione (u.l. distretto) e del tot. manifatturiero nei 65 “distretti”2001-2009</vt:lpstr>
      <vt:lpstr>Graf. 10  (a) Addetti settore, media impresa, ed export nei distretti italiani. 2001-2007-2009 (2011) +/- addetti distretto (settore di specializzazione)</vt:lpstr>
      <vt:lpstr>Graf. 10  (b) Addetti settore, media impresa, ed export nei distretti italiani. 2001-2007-2009 (2011) +/- addetti media impresa connessa</vt:lpstr>
      <vt:lpstr>Graf. 10  (c) Addetti settore, media impresa, ed export nei distretti italiani. 2001-2007-2009 (2011) +/- export distretto (settore di specializzazione)</vt:lpstr>
      <vt:lpstr>Diapositiva 7</vt:lpstr>
      <vt:lpstr>Diapositiva 8</vt:lpstr>
      <vt:lpstr>Diapositiva 9</vt:lpstr>
      <vt:lpstr>Diapositiva 10</vt:lpstr>
      <vt:lpstr>Diapositiva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APPENDICI</dc:title>
  <dc:creator> </dc:creator>
  <cp:lastModifiedBy> </cp:lastModifiedBy>
  <cp:revision>10</cp:revision>
  <dcterms:created xsi:type="dcterms:W3CDTF">2012-10-07T11:07:36Z</dcterms:created>
  <dcterms:modified xsi:type="dcterms:W3CDTF">2012-10-07T11:24:29Z</dcterms:modified>
</cp:coreProperties>
</file>